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49" r:id="rId4"/>
  </p:sldMasterIdLst>
  <p:notesMasterIdLst>
    <p:notesMasterId r:id="rId21"/>
  </p:notesMasterIdLst>
  <p:handoutMasterIdLst>
    <p:handoutMasterId r:id="rId22"/>
  </p:handoutMasterIdLst>
  <p:sldIdLst>
    <p:sldId id="424" r:id="rId5"/>
    <p:sldId id="418" r:id="rId6"/>
    <p:sldId id="268" r:id="rId7"/>
    <p:sldId id="280" r:id="rId8"/>
    <p:sldId id="278" r:id="rId9"/>
    <p:sldId id="414" r:id="rId10"/>
    <p:sldId id="282" r:id="rId11"/>
    <p:sldId id="281" r:id="rId12"/>
    <p:sldId id="285" r:id="rId13"/>
    <p:sldId id="421" r:id="rId14"/>
    <p:sldId id="419" r:id="rId15"/>
    <p:sldId id="422" r:id="rId16"/>
    <p:sldId id="420" r:id="rId17"/>
    <p:sldId id="411" r:id="rId18"/>
    <p:sldId id="355" r:id="rId19"/>
    <p:sldId id="423" r:id="rId20"/>
  </p:sldIdLst>
  <p:sldSz cx="12192000" cy="6858000"/>
  <p:notesSz cx="7315200" cy="96012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 userDrawn="1">
          <p15:clr>
            <a:srgbClr val="A4A3A4"/>
          </p15:clr>
        </p15:guide>
        <p15:guide id="2" orient="horz" pos="801" userDrawn="1">
          <p15:clr>
            <a:srgbClr val="A4A3A4"/>
          </p15:clr>
        </p15:guide>
        <p15:guide id="3" orient="horz" pos="968" userDrawn="1">
          <p15:clr>
            <a:srgbClr val="A4A3A4"/>
          </p15:clr>
        </p15:guide>
        <p15:guide id="4" orient="horz" pos="1120" userDrawn="1">
          <p15:clr>
            <a:srgbClr val="A4A3A4"/>
          </p15:clr>
        </p15:guide>
        <p15:guide id="5" orient="horz" pos="4088" userDrawn="1">
          <p15:clr>
            <a:srgbClr val="A4A3A4"/>
          </p15:clr>
        </p15:guide>
        <p15:guide id="6" pos="565" userDrawn="1">
          <p15:clr>
            <a:srgbClr val="A4A3A4"/>
          </p15:clr>
        </p15:guide>
        <p15:guide id="7" pos="7093"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3E3416-FA04-957D-15E1-16A5CA630B82}" name="Harris, Julie (CDC/GHC/DGHP)" initials="HJ(" userId="S::ggt5@cdc.gov::f314a2f1-d216-401e-99c8-e30988af447c" providerId="AD"/>
  <p188:author id="{22CCCB37-7700-91D8-8499-DC9CFECDA438}" name="Rullan Oliver, Paola (CDC/DDPHSIS/CGH/DGHP)" initials="R(" userId="S::qmw7@cdc.gov::30cd57ae-ff56-4def-bb77-6cf4520de54c" providerId="AD"/>
  <p188:author id="{7B023D38-FFBC-E2C2-D214-7162B76BE166}" name="Quick, Linda (CDC/DDPHSIS/CGH/DGHP)" initials="Q(" userId="S::maq2@cdc.gov::0d533c83-808d-433f-96e1-46f2a324ca7d" providerId="AD"/>
  <p188:author id="{3E1F4367-6FAA-4772-F624-76151D004D17}" name="Lisa Bryde" initials="" userId="ccd265dea34debd2" providerId="Windows Live"/>
  <p188:author id="{35CA6E6A-2BDC-3AEC-A8DA-274ECF148F5A}" name="Shadomy, Sean (CDC/DDID/NCEZID/OD)" initials="S(" userId="S::auf4@cdc.gov::2dd13278-842f-4b96-b887-4692c6b7720f" providerId="AD"/>
  <p188:author id="{94EE2075-FD33-9ED2-CB2C-3273E10570BD}" name="Franc, Katherine (CDC/DDPHSIS/CGH/DGHP)" initials="FK(" userId="S::oea4@cdc.gov::47c58039-5ac2-4c54-9daf-139bbe46ae30" providerId="AD"/>
  <p188:author id="{EF4F937E-3A28-66A7-32E9-1BE86B055B0F}" name="Martel, Lise (CDC/GHC/DGHP)" initials="ML(" userId="S::Diz0@cdc.gov::fbce038f-8655-4557-9709-9829739673e8" providerId="AD"/>
  <p188:author id="{3591CE88-7405-8A34-0010-169CA64CD850}" name="Rossow, John (CDC/DDPHSIS/CGH/DGHP)" initials="RJ(" userId="S::mwi4@cdc.gov::f624bd00-984b-4499-bcbe-e695391cce31" providerId="AD"/>
  <p188:author id="{677E6A8E-C9A6-07BD-E1D8-448ECDAFF898}" name="Gallagher, Darby (CDC/GHC/DGHP)" initials="G(" userId="S::zss9@cdc.gov::a845a694-00ae-430c-a73d-6baae6728f31" providerId="AD"/>
  <p188:author id="{7E1A0B9E-0C2F-1455-9A5B-124370CFDCF0}" name="Albanna, Sara (CDC/GHC/DGHP)" initials="AS(" userId="S::uic6@cdc.gov::66ccce23-a100-40f3-9ea6-11e572d3e19a" providerId="AD"/>
  <p188:author id="{D71DB8A5-77F4-3016-5A88-EDAC4D4F1636}" name="Yard, Ellen E. (CDC/DDPHSIS/CGH/DGHP)" initials="YEE(" userId="S::IGF8@cdc.gov::19c9ef13-1d29-41fa-9fd7-59de21a7a375" providerId="AD"/>
  <p188:author id="{C0671CA9-AFEE-8F84-7624-0D3DEADFF1E2}" name="Lopez, Augusto (CDC/GHC/DGHP)" initials="L(" userId="S::acl9@cdc.gov::1b980565-0c30-45f1-a418-6858fb7bb17d" providerId="AD"/>
  <p188:author id="{F37FA4DA-4525-A167-31F2-D420EB21BAEC}" name="Kadzik, Melissa (CDC/DDID/NCEZID/OD)" initials="KM(" userId="S::vpg8@cdc.gov::b90028fa-56dd-40d7-a30f-07148bfb782d" providerId="AD"/>
  <p188:author id="{259CC9E1-0F04-21DF-6259-20B5DE873655}" name="Barton Behravesh, Casey (CDC/DDID/NCEZID/OD)" initials="B(" userId="S::dlx9@cdc.gov::dae2ccbd-305f-49dc-bfea-b7c12be78a4e" providerId="AD"/>
  <p188:author id="{B1A542EA-898E-F887-AAD9-FF0D6A6F0B07}" name="Chee, Jessica (CDC/DDPHSIS/CGH/DGHP)" initials="CJ(" userId="S::syu2@cdc.gov::29e297ae-8918-445f-8c46-f8c668fcbd02" providerId="AD"/>
  <p188:author id="{B692A5F4-97DE-BB51-F96B-B9FECA0E4692}" name="Guerra, Marta (CDC/DDPHSIS/CGH/DGHP)" initials="G(" userId="S::hzg4@cdc.gov::d7d9e8b8-b328-4938-bdb6-031756c4f46c" providerId="AD"/>
  <p188:author id="{FBFF19FB-0023-E87E-02C2-0D63C785B2E0}" name="Belles, Hayley (CDC/DDID/NCEZID/OD)" initials="B(" userId="S::snx0@cdc.gov::d368474b-c27b-42ad-a844-80d07880de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43B"/>
    <a:srgbClr val="9999FF"/>
    <a:srgbClr val="001402"/>
    <a:srgbClr val="FFFFFF"/>
    <a:srgbClr val="005FA1"/>
    <a:srgbClr val="F7941D"/>
    <a:srgbClr val="ED7D31"/>
    <a:srgbClr val="008000"/>
    <a:srgbClr val="FF5050"/>
    <a:srgbClr val="D565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93" autoAdjust="0"/>
    <p:restoredTop sz="57829" autoAdjust="0"/>
  </p:normalViewPr>
  <p:slideViewPr>
    <p:cSldViewPr snapToGrid="0">
      <p:cViewPr varScale="1">
        <p:scale>
          <a:sx n="31" d="100"/>
          <a:sy n="31" d="100"/>
        </p:scale>
        <p:origin x="2164" y="256"/>
      </p:cViewPr>
      <p:guideLst>
        <p:guide orient="horz" pos="256"/>
        <p:guide orient="horz" pos="801"/>
        <p:guide orient="horz" pos="968"/>
        <p:guide orient="horz" pos="1120"/>
        <p:guide orient="horz" pos="4088"/>
        <p:guide pos="565"/>
        <p:guide pos="7093"/>
      </p:guideLst>
    </p:cSldViewPr>
  </p:slideViewPr>
  <p:outlineViewPr>
    <p:cViewPr>
      <p:scale>
        <a:sx n="33" d="100"/>
        <a:sy n="33" d="100"/>
      </p:scale>
      <p:origin x="0" y="-168"/>
    </p:cViewPr>
  </p:outlineViewPr>
  <p:notesTextViewPr>
    <p:cViewPr>
      <p:scale>
        <a:sx n="1" d="1"/>
        <a:sy n="1" d="1"/>
      </p:scale>
      <p:origin x="0" y="0"/>
    </p:cViewPr>
  </p:notesTextViewPr>
  <p:notesViewPr>
    <p:cSldViewPr snapToGrid="0">
      <p:cViewPr>
        <p:scale>
          <a:sx n="1" d="2"/>
          <a:sy n="1" d="2"/>
        </p:scale>
        <p:origin x="1098" y="83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lagher, Darby (CDC/GHC/DGHP)" userId="S::zss9@cdc.gov::a845a694-00ae-430c-a73d-6baae6728f31" providerId="AD" clId="Web-{6BBFE7E4-6A72-675B-B620-9F954FE437B1}"/>
    <pc:docChg chg="modSld">
      <pc:chgData name="Gallagher, Darby (CDC/GHC/DGHP)" userId="S::zss9@cdc.gov::a845a694-00ae-430c-a73d-6baae6728f31" providerId="AD" clId="Web-{6BBFE7E4-6A72-675B-B620-9F954FE437B1}" dt="2025-02-24T21:40:35.401" v="0" actId="20577"/>
      <pc:docMkLst>
        <pc:docMk/>
      </pc:docMkLst>
      <pc:sldChg chg="modSp">
        <pc:chgData name="Gallagher, Darby (CDC/GHC/DGHP)" userId="S::zss9@cdc.gov::a845a694-00ae-430c-a73d-6baae6728f31" providerId="AD" clId="Web-{6BBFE7E4-6A72-675B-B620-9F954FE437B1}" dt="2025-02-24T21:40:35.401" v="0" actId="20577"/>
        <pc:sldMkLst>
          <pc:docMk/>
          <pc:sldMk cId="582202389" sldId="268"/>
        </pc:sldMkLst>
        <pc:spChg chg="mod">
          <ac:chgData name="Gallagher, Darby (CDC/GHC/DGHP)" userId="S::zss9@cdc.gov::a845a694-00ae-430c-a73d-6baae6728f31" providerId="AD" clId="Web-{6BBFE7E4-6A72-675B-B620-9F954FE437B1}" dt="2025-02-24T21:40:35.401" v="0" actId="20577"/>
          <ac:spMkLst>
            <pc:docMk/>
            <pc:sldMk cId="582202389" sldId="268"/>
            <ac:spMk id="10" creationId="{7BB9EF15-ED0E-7F20-7E90-3E0DD03E19AA}"/>
          </ac:spMkLst>
        </pc:spChg>
      </pc:sldChg>
    </pc:docChg>
  </pc:docChgLst>
  <pc:docChgLst>
    <pc:chgData name="Gallagher, Darby (CDC/GHC/DGHP)" userId="a845a694-00ae-430c-a73d-6baae6728f31" providerId="ADAL" clId="{243D364D-9EB0-421C-A411-738B914AA10E}"/>
    <pc:docChg chg="undo custSel modSld sldOrd modMainMaster">
      <pc:chgData name="Gallagher, Darby (CDC/GHC/DGHP)" userId="a845a694-00ae-430c-a73d-6baae6728f31" providerId="ADAL" clId="{243D364D-9EB0-421C-A411-738B914AA10E}" dt="2025-02-20T17:13:33.171" v="479" actId="1035"/>
      <pc:docMkLst>
        <pc:docMk/>
      </pc:docMkLst>
      <pc:sldChg chg="modSp mod">
        <pc:chgData name="Gallagher, Darby (CDC/GHC/DGHP)" userId="a845a694-00ae-430c-a73d-6baae6728f31" providerId="ADAL" clId="{243D364D-9EB0-421C-A411-738B914AA10E}" dt="2025-02-20T17:05:57.751" v="412" actId="14100"/>
        <pc:sldMkLst>
          <pc:docMk/>
          <pc:sldMk cId="582202389" sldId="268"/>
        </pc:sldMkLst>
        <pc:spChg chg="mod">
          <ac:chgData name="Gallagher, Darby (CDC/GHC/DGHP)" userId="a845a694-00ae-430c-a73d-6baae6728f31" providerId="ADAL" clId="{243D364D-9EB0-421C-A411-738B914AA10E}" dt="2025-02-20T17:05:57.751" v="412" actId="14100"/>
          <ac:spMkLst>
            <pc:docMk/>
            <pc:sldMk cId="582202389" sldId="268"/>
            <ac:spMk id="10" creationId="{7BB9EF15-ED0E-7F20-7E90-3E0DD03E19AA}"/>
          </ac:spMkLst>
        </pc:spChg>
      </pc:sldChg>
      <pc:sldChg chg="modSp mod">
        <pc:chgData name="Gallagher, Darby (CDC/GHC/DGHP)" userId="a845a694-00ae-430c-a73d-6baae6728f31" providerId="ADAL" clId="{243D364D-9EB0-421C-A411-738B914AA10E}" dt="2025-02-20T17:13:33.171" v="479" actId="1035"/>
        <pc:sldMkLst>
          <pc:docMk/>
          <pc:sldMk cId="926359321" sldId="278"/>
        </pc:sldMkLst>
        <pc:spChg chg="mod">
          <ac:chgData name="Gallagher, Darby (CDC/GHC/DGHP)" userId="a845a694-00ae-430c-a73d-6baae6728f31" providerId="ADAL" clId="{243D364D-9EB0-421C-A411-738B914AA10E}" dt="2025-02-20T17:13:24.586" v="477" actId="20577"/>
          <ac:spMkLst>
            <pc:docMk/>
            <pc:sldMk cId="926359321" sldId="278"/>
            <ac:spMk id="22" creationId="{E8A437BA-9CBB-70D1-0AFB-07AE1B193A6A}"/>
          </ac:spMkLst>
        </pc:spChg>
        <pc:spChg chg="mod">
          <ac:chgData name="Gallagher, Darby (CDC/GHC/DGHP)" userId="a845a694-00ae-430c-a73d-6baae6728f31" providerId="ADAL" clId="{243D364D-9EB0-421C-A411-738B914AA10E}" dt="2025-02-20T17:13:33.171" v="479" actId="1035"/>
          <ac:spMkLst>
            <pc:docMk/>
            <pc:sldMk cId="926359321" sldId="278"/>
            <ac:spMk id="26" creationId="{02828A59-DCCB-C6E6-740F-C5EF29B5B1DB}"/>
          </ac:spMkLst>
        </pc:spChg>
      </pc:sldChg>
      <pc:sldChg chg="modSp mod">
        <pc:chgData name="Gallagher, Darby (CDC/GHC/DGHP)" userId="a845a694-00ae-430c-a73d-6baae6728f31" providerId="ADAL" clId="{243D364D-9EB0-421C-A411-738B914AA10E}" dt="2025-01-23T17:02:18.080" v="242" actId="20577"/>
        <pc:sldMkLst>
          <pc:docMk/>
          <pc:sldMk cId="2141491984" sldId="282"/>
        </pc:sldMkLst>
        <pc:spChg chg="mod">
          <ac:chgData name="Gallagher, Darby (CDC/GHC/DGHP)" userId="a845a694-00ae-430c-a73d-6baae6728f31" providerId="ADAL" clId="{243D364D-9EB0-421C-A411-738B914AA10E}" dt="2025-01-23T17:02:18.080" v="242" actId="20577"/>
          <ac:spMkLst>
            <pc:docMk/>
            <pc:sldMk cId="2141491984" sldId="282"/>
            <ac:spMk id="4" creationId="{CAB3411B-D1DE-7A2A-76BF-A0FF9FCD8974}"/>
          </ac:spMkLst>
        </pc:spChg>
      </pc:sldChg>
      <pc:sldChg chg="modSp mod">
        <pc:chgData name="Gallagher, Darby (CDC/GHC/DGHP)" userId="a845a694-00ae-430c-a73d-6baae6728f31" providerId="ADAL" clId="{243D364D-9EB0-421C-A411-738B914AA10E}" dt="2025-01-23T17:06:24.479" v="378" actId="1036"/>
        <pc:sldMkLst>
          <pc:docMk/>
          <pc:sldMk cId="3744175557" sldId="285"/>
        </pc:sldMkLst>
        <pc:picChg chg="mod">
          <ac:chgData name="Gallagher, Darby (CDC/GHC/DGHP)" userId="a845a694-00ae-430c-a73d-6baae6728f31" providerId="ADAL" clId="{243D364D-9EB0-421C-A411-738B914AA10E}" dt="2025-01-23T17:06:24.479" v="378" actId="1036"/>
          <ac:picMkLst>
            <pc:docMk/>
            <pc:sldMk cId="3744175557" sldId="285"/>
            <ac:picMk id="6" creationId="{76124F63-BF41-84B0-42BB-DA6222AD5696}"/>
          </ac:picMkLst>
        </pc:picChg>
      </pc:sldChg>
      <pc:sldChg chg="modSp mod">
        <pc:chgData name="Gallagher, Darby (CDC/GHC/DGHP)" userId="a845a694-00ae-430c-a73d-6baae6728f31" providerId="ADAL" clId="{243D364D-9EB0-421C-A411-738B914AA10E}" dt="2025-02-20T17:12:15.827" v="471" actId="1035"/>
        <pc:sldMkLst>
          <pc:docMk/>
          <pc:sldMk cId="3454929731" sldId="355"/>
        </pc:sldMkLst>
        <pc:spChg chg="mod">
          <ac:chgData name="Gallagher, Darby (CDC/GHC/DGHP)" userId="a845a694-00ae-430c-a73d-6baae6728f31" providerId="ADAL" clId="{243D364D-9EB0-421C-A411-738B914AA10E}" dt="2025-02-20T17:11:55.924" v="468" actId="1038"/>
          <ac:spMkLst>
            <pc:docMk/>
            <pc:sldMk cId="3454929731" sldId="355"/>
            <ac:spMk id="12" creationId="{B7B16544-E6C4-24F6-941D-CA319F6555FE}"/>
          </ac:spMkLst>
        </pc:spChg>
        <pc:spChg chg="mod">
          <ac:chgData name="Gallagher, Darby (CDC/GHC/DGHP)" userId="a845a694-00ae-430c-a73d-6baae6728f31" providerId="ADAL" clId="{243D364D-9EB0-421C-A411-738B914AA10E}" dt="2025-02-20T17:12:15.827" v="471" actId="1035"/>
          <ac:spMkLst>
            <pc:docMk/>
            <pc:sldMk cId="3454929731" sldId="355"/>
            <ac:spMk id="14" creationId="{0A9E8EBA-B1D3-FF0E-8350-A953FBAB6AB1}"/>
          </ac:spMkLst>
        </pc:spChg>
        <pc:picChg chg="mod">
          <ac:chgData name="Gallagher, Darby (CDC/GHC/DGHP)" userId="a845a694-00ae-430c-a73d-6baae6728f31" providerId="ADAL" clId="{243D364D-9EB0-421C-A411-738B914AA10E}" dt="2025-02-20T17:12:06.803" v="469" actId="1038"/>
          <ac:picMkLst>
            <pc:docMk/>
            <pc:sldMk cId="3454929731" sldId="355"/>
            <ac:picMk id="8" creationId="{044568BF-B8C1-DEF4-E6EC-11F04BC63FC9}"/>
          </ac:picMkLst>
        </pc:picChg>
        <pc:picChg chg="mod">
          <ac:chgData name="Gallagher, Darby (CDC/GHC/DGHP)" userId="a845a694-00ae-430c-a73d-6baae6728f31" providerId="ADAL" clId="{243D364D-9EB0-421C-A411-738B914AA10E}" dt="2025-02-20T17:11:51.411" v="467" actId="1038"/>
          <ac:picMkLst>
            <pc:docMk/>
            <pc:sldMk cId="3454929731" sldId="355"/>
            <ac:picMk id="9" creationId="{DE8B6DFC-DE22-1D11-7690-B83D2DB35285}"/>
          </ac:picMkLst>
        </pc:picChg>
      </pc:sldChg>
      <pc:sldChg chg="modSp ord">
        <pc:chgData name="Gallagher, Darby (CDC/GHC/DGHP)" userId="a845a694-00ae-430c-a73d-6baae6728f31" providerId="ADAL" clId="{243D364D-9EB0-421C-A411-738B914AA10E}" dt="2025-02-20T17:05:15.267" v="411" actId="20578"/>
        <pc:sldMkLst>
          <pc:docMk/>
          <pc:sldMk cId="3682457737" sldId="414"/>
        </pc:sldMkLst>
        <pc:picChg chg="mod">
          <ac:chgData name="Gallagher, Darby (CDC/GHC/DGHP)" userId="a845a694-00ae-430c-a73d-6baae6728f31" providerId="ADAL" clId="{243D364D-9EB0-421C-A411-738B914AA10E}" dt="2025-01-23T17:02:28.622" v="244" actId="1036"/>
          <ac:picMkLst>
            <pc:docMk/>
            <pc:sldMk cId="3682457737" sldId="414"/>
            <ac:picMk id="11" creationId="{A5DB71D7-C496-5DAA-4586-73C59B0D2260}"/>
          </ac:picMkLst>
        </pc:picChg>
      </pc:sldChg>
      <pc:sldChg chg="addSp modSp mod modNotesTx">
        <pc:chgData name="Gallagher, Darby (CDC/GHC/DGHP)" userId="a845a694-00ae-430c-a73d-6baae6728f31" providerId="ADAL" clId="{243D364D-9EB0-421C-A411-738B914AA10E}" dt="2025-02-20T17:11:10.684" v="463" actId="1038"/>
        <pc:sldMkLst>
          <pc:docMk/>
          <pc:sldMk cId="564128662" sldId="419"/>
        </pc:sldMkLst>
        <pc:spChg chg="mod">
          <ac:chgData name="Gallagher, Darby (CDC/GHC/DGHP)" userId="a845a694-00ae-430c-a73d-6baae6728f31" providerId="ADAL" clId="{243D364D-9EB0-421C-A411-738B914AA10E}" dt="2025-02-20T17:01:06.605" v="408" actId="790"/>
          <ac:spMkLst>
            <pc:docMk/>
            <pc:sldMk cId="564128662" sldId="419"/>
            <ac:spMk id="2" creationId="{4EE12B89-F856-A63F-2FB4-A6AD4CAE55B9}"/>
          </ac:spMkLst>
        </pc:spChg>
        <pc:spChg chg="mod">
          <ac:chgData name="Gallagher, Darby (CDC/GHC/DGHP)" userId="a845a694-00ae-430c-a73d-6baae6728f31" providerId="ADAL" clId="{243D364D-9EB0-421C-A411-738B914AA10E}" dt="2025-02-20T17:11:10.684" v="463" actId="1038"/>
          <ac:spMkLst>
            <pc:docMk/>
            <pc:sldMk cId="564128662" sldId="419"/>
            <ac:spMk id="6" creationId="{FDB658D2-D267-8B36-A8B0-859AD5EC6823}"/>
          </ac:spMkLst>
        </pc:spChg>
        <pc:picChg chg="mod">
          <ac:chgData name="Gallagher, Darby (CDC/GHC/DGHP)" userId="a845a694-00ae-430c-a73d-6baae6728f31" providerId="ADAL" clId="{243D364D-9EB0-421C-A411-738B914AA10E}" dt="2025-01-23T17:11:03.194" v="380" actId="1076"/>
          <ac:picMkLst>
            <pc:docMk/>
            <pc:sldMk cId="564128662" sldId="419"/>
            <ac:picMk id="4" creationId="{4FA62BF0-C566-934E-5D24-31EC7F8E4271}"/>
          </ac:picMkLst>
        </pc:picChg>
        <pc:picChg chg="mod">
          <ac:chgData name="Gallagher, Darby (CDC/GHC/DGHP)" userId="a845a694-00ae-430c-a73d-6baae6728f31" providerId="ADAL" clId="{243D364D-9EB0-421C-A411-738B914AA10E}" dt="2025-01-23T17:11:12.886" v="383" actId="1076"/>
          <ac:picMkLst>
            <pc:docMk/>
            <pc:sldMk cId="564128662" sldId="419"/>
            <ac:picMk id="14" creationId="{0CCBB0A5-1083-0FB8-03B9-EB6D52191E59}"/>
          </ac:picMkLst>
        </pc:picChg>
        <pc:picChg chg="add mod">
          <ac:chgData name="Gallagher, Darby (CDC/GHC/DGHP)" userId="a845a694-00ae-430c-a73d-6baae6728f31" providerId="ADAL" clId="{243D364D-9EB0-421C-A411-738B914AA10E}" dt="2025-01-23T17:11:28.422" v="387" actId="14100"/>
          <ac:picMkLst>
            <pc:docMk/>
            <pc:sldMk cId="564128662" sldId="419"/>
            <ac:picMk id="2050" creationId="{D06F654F-3D9E-622F-BFE4-89619A898DBA}"/>
          </ac:picMkLst>
        </pc:picChg>
        <pc:picChg chg="mod">
          <ac:chgData name="Gallagher, Darby (CDC/GHC/DGHP)" userId="a845a694-00ae-430c-a73d-6baae6728f31" providerId="ADAL" clId="{243D364D-9EB0-421C-A411-738B914AA10E}" dt="2025-01-23T17:11:15.822" v="384" actId="1076"/>
          <ac:picMkLst>
            <pc:docMk/>
            <pc:sldMk cId="564128662" sldId="419"/>
            <ac:picMk id="2052" creationId="{E901AC54-B3D5-82F5-8EE5-F74461DBFF86}"/>
          </ac:picMkLst>
        </pc:picChg>
      </pc:sldChg>
      <pc:sldChg chg="modSp mod">
        <pc:chgData name="Gallagher, Darby (CDC/GHC/DGHP)" userId="a845a694-00ae-430c-a73d-6baae6728f31" providerId="ADAL" clId="{243D364D-9EB0-421C-A411-738B914AA10E}" dt="2025-02-20T17:11:28.316" v="465" actId="1038"/>
        <pc:sldMkLst>
          <pc:docMk/>
          <pc:sldMk cId="2497920226" sldId="420"/>
        </pc:sldMkLst>
        <pc:spChg chg="mod">
          <ac:chgData name="Gallagher, Darby (CDC/GHC/DGHP)" userId="a845a694-00ae-430c-a73d-6baae6728f31" providerId="ADAL" clId="{243D364D-9EB0-421C-A411-738B914AA10E}" dt="2025-02-20T17:11:28.316" v="465" actId="1038"/>
          <ac:spMkLst>
            <pc:docMk/>
            <pc:sldMk cId="2497920226" sldId="420"/>
            <ac:spMk id="13" creationId="{278A8735-77BD-E343-71FA-721A1A74E047}"/>
          </ac:spMkLst>
        </pc:spChg>
      </pc:sldChg>
      <pc:sldChg chg="addSp delSp modSp mod">
        <pc:chgData name="Gallagher, Darby (CDC/GHC/DGHP)" userId="a845a694-00ae-430c-a73d-6baae6728f31" providerId="ADAL" clId="{243D364D-9EB0-421C-A411-738B914AA10E}" dt="2025-02-20T17:12:56.819" v="475" actId="1035"/>
        <pc:sldMkLst>
          <pc:docMk/>
          <pc:sldMk cId="1920820530" sldId="421"/>
        </pc:sldMkLst>
        <pc:spChg chg="mod">
          <ac:chgData name="Gallagher, Darby (CDC/GHC/DGHP)" userId="a845a694-00ae-430c-a73d-6baae6728f31" providerId="ADAL" clId="{243D364D-9EB0-421C-A411-738B914AA10E}" dt="2025-02-20T17:12:56.819" v="475" actId="1035"/>
          <ac:spMkLst>
            <pc:docMk/>
            <pc:sldMk cId="1920820530" sldId="421"/>
            <ac:spMk id="2" creationId="{60E797D1-175C-B203-F1CC-CCBA72B91950}"/>
          </ac:spMkLst>
        </pc:spChg>
        <pc:picChg chg="add mod">
          <ac:chgData name="Gallagher, Darby (CDC/GHC/DGHP)" userId="a845a694-00ae-430c-a73d-6baae6728f31" providerId="ADAL" clId="{243D364D-9EB0-421C-A411-738B914AA10E}" dt="2025-01-23T17:11:51.814" v="389" actId="14100"/>
          <ac:picMkLst>
            <pc:docMk/>
            <pc:sldMk cId="1920820530" sldId="421"/>
            <ac:picMk id="4" creationId="{C17705D2-ADF2-2EDC-F295-0C0577409057}"/>
          </ac:picMkLst>
        </pc:picChg>
        <pc:picChg chg="mod">
          <ac:chgData name="Gallagher, Darby (CDC/GHC/DGHP)" userId="a845a694-00ae-430c-a73d-6baae6728f31" providerId="ADAL" clId="{243D364D-9EB0-421C-A411-738B914AA10E}" dt="2025-01-23T16:05:12.840" v="23" actId="14100"/>
          <ac:picMkLst>
            <pc:docMk/>
            <pc:sldMk cId="1920820530" sldId="421"/>
            <ac:picMk id="6" creationId="{2C5CA3E6-D670-0A3A-842F-4D0D5B412C3F}"/>
          </ac:picMkLst>
        </pc:picChg>
        <pc:picChg chg="add mod">
          <ac:chgData name="Gallagher, Darby (CDC/GHC/DGHP)" userId="a845a694-00ae-430c-a73d-6baae6728f31" providerId="ADAL" clId="{243D364D-9EB0-421C-A411-738B914AA10E}" dt="2025-01-23T16:05:46.275" v="34" actId="1035"/>
          <ac:picMkLst>
            <pc:docMk/>
            <pc:sldMk cId="1920820530" sldId="421"/>
            <ac:picMk id="1026" creationId="{B195A651-271A-F04D-4D2D-00202EA03E55}"/>
          </ac:picMkLst>
        </pc:picChg>
        <pc:picChg chg="add mod">
          <ac:chgData name="Gallagher, Darby (CDC/GHC/DGHP)" userId="a845a694-00ae-430c-a73d-6baae6728f31" providerId="ADAL" clId="{243D364D-9EB0-421C-A411-738B914AA10E}" dt="2025-01-23T16:30:51.522" v="201" actId="1076"/>
          <ac:picMkLst>
            <pc:docMk/>
            <pc:sldMk cId="1920820530" sldId="421"/>
            <ac:picMk id="1028" creationId="{A52A7054-E77D-8493-57D2-3093B8C05C4F}"/>
          </ac:picMkLst>
        </pc:picChg>
        <pc:picChg chg="del">
          <ac:chgData name="Gallagher, Darby (CDC/GHC/DGHP)" userId="a845a694-00ae-430c-a73d-6baae6728f31" providerId="ADAL" clId="{243D364D-9EB0-421C-A411-738B914AA10E}" dt="2025-01-23T16:04:21.831" v="0" actId="478"/>
          <ac:picMkLst>
            <pc:docMk/>
            <pc:sldMk cId="1920820530" sldId="421"/>
            <ac:picMk id="1030" creationId="{493D5A8A-41EB-EBC7-EB54-2E42D3184621}"/>
          </ac:picMkLst>
        </pc:picChg>
        <pc:picChg chg="del">
          <ac:chgData name="Gallagher, Darby (CDC/GHC/DGHP)" userId="a845a694-00ae-430c-a73d-6baae6728f31" providerId="ADAL" clId="{243D364D-9EB0-421C-A411-738B914AA10E}" dt="2025-01-23T16:04:23.760" v="1" actId="478"/>
          <ac:picMkLst>
            <pc:docMk/>
            <pc:sldMk cId="1920820530" sldId="421"/>
            <ac:picMk id="3074" creationId="{A04A25EC-977C-2F52-F846-894724CB0793}"/>
          </ac:picMkLst>
        </pc:picChg>
      </pc:sldChg>
      <pc:sldChg chg="addSp modSp mod">
        <pc:chgData name="Gallagher, Darby (CDC/GHC/DGHP)" userId="a845a694-00ae-430c-a73d-6baae6728f31" providerId="ADAL" clId="{243D364D-9EB0-421C-A411-738B914AA10E}" dt="2025-02-20T17:12:43.203" v="473" actId="1038"/>
        <pc:sldMkLst>
          <pc:docMk/>
          <pc:sldMk cId="2928923123" sldId="422"/>
        </pc:sldMkLst>
        <pc:spChg chg="mod">
          <ac:chgData name="Gallagher, Darby (CDC/GHC/DGHP)" userId="a845a694-00ae-430c-a73d-6baae6728f31" providerId="ADAL" clId="{243D364D-9EB0-421C-A411-738B914AA10E}" dt="2025-02-20T17:12:43.203" v="473" actId="1038"/>
          <ac:spMkLst>
            <pc:docMk/>
            <pc:sldMk cId="2928923123" sldId="422"/>
            <ac:spMk id="4" creationId="{3FF836C7-FF49-FEEF-150B-4E8C82068F4A}"/>
          </ac:spMkLst>
        </pc:spChg>
        <pc:spChg chg="mod">
          <ac:chgData name="Gallagher, Darby (CDC/GHC/DGHP)" userId="a845a694-00ae-430c-a73d-6baae6728f31" providerId="ADAL" clId="{243D364D-9EB0-421C-A411-738B914AA10E}" dt="2025-02-20T17:10:25.579" v="435" actId="1038"/>
          <ac:spMkLst>
            <pc:docMk/>
            <pc:sldMk cId="2928923123" sldId="422"/>
            <ac:spMk id="7" creationId="{A90CDE57-9C14-3032-D58B-8F99E59A471C}"/>
          </ac:spMkLst>
        </pc:spChg>
        <pc:picChg chg="mod">
          <ac:chgData name="Gallagher, Darby (CDC/GHC/DGHP)" userId="a845a694-00ae-430c-a73d-6baae6728f31" providerId="ADAL" clId="{243D364D-9EB0-421C-A411-738B914AA10E}" dt="2025-01-23T16:27:13.335" v="161" actId="1035"/>
          <ac:picMkLst>
            <pc:docMk/>
            <pc:sldMk cId="2928923123" sldId="422"/>
            <ac:picMk id="3" creationId="{F9AF4C6C-6BD0-0F10-921E-7DE8943B9211}"/>
          </ac:picMkLst>
        </pc:picChg>
        <pc:picChg chg="mod">
          <ac:chgData name="Gallagher, Darby (CDC/GHC/DGHP)" userId="a845a694-00ae-430c-a73d-6baae6728f31" providerId="ADAL" clId="{243D364D-9EB0-421C-A411-738B914AA10E}" dt="2025-01-23T16:27:13.335" v="161" actId="1035"/>
          <ac:picMkLst>
            <pc:docMk/>
            <pc:sldMk cId="2928923123" sldId="422"/>
            <ac:picMk id="5" creationId="{1C8BB312-8B28-D99A-BB46-9E8F5AEA370F}"/>
          </ac:picMkLst>
        </pc:picChg>
        <pc:picChg chg="mod">
          <ac:chgData name="Gallagher, Darby (CDC/GHC/DGHP)" userId="a845a694-00ae-430c-a73d-6baae6728f31" providerId="ADAL" clId="{243D364D-9EB0-421C-A411-738B914AA10E}" dt="2025-01-23T16:27:13.335" v="161" actId="1035"/>
          <ac:picMkLst>
            <pc:docMk/>
            <pc:sldMk cId="2928923123" sldId="422"/>
            <ac:picMk id="6" creationId="{2E99AD69-7A14-A8B2-C585-3CCD369C446F}"/>
          </ac:picMkLst>
        </pc:picChg>
        <pc:picChg chg="mod">
          <ac:chgData name="Gallagher, Darby (CDC/GHC/DGHP)" userId="a845a694-00ae-430c-a73d-6baae6728f31" providerId="ADAL" clId="{243D364D-9EB0-421C-A411-738B914AA10E}" dt="2025-01-23T17:04:19.193" v="322" actId="14100"/>
          <ac:picMkLst>
            <pc:docMk/>
            <pc:sldMk cId="2928923123" sldId="422"/>
            <ac:picMk id="8" creationId="{0F165650-92B3-A219-CE69-1FA90F56D0B0}"/>
          </ac:picMkLst>
        </pc:picChg>
        <pc:picChg chg="add mod">
          <ac:chgData name="Gallagher, Darby (CDC/GHC/DGHP)" userId="a845a694-00ae-430c-a73d-6baae6728f31" providerId="ADAL" clId="{243D364D-9EB0-421C-A411-738B914AA10E}" dt="2025-01-23T16:23:36.379" v="63" actId="14100"/>
          <ac:picMkLst>
            <pc:docMk/>
            <pc:sldMk cId="2928923123" sldId="422"/>
            <ac:picMk id="9" creationId="{3AFA8143-7CDB-3378-6EA3-84FD308A5B9A}"/>
          </ac:picMkLst>
        </pc:picChg>
        <pc:picChg chg="mod">
          <ac:chgData name="Gallagher, Darby (CDC/GHC/DGHP)" userId="a845a694-00ae-430c-a73d-6baae6728f31" providerId="ADAL" clId="{243D364D-9EB0-421C-A411-738B914AA10E}" dt="2025-01-23T16:27:30.352" v="186" actId="1035"/>
          <ac:picMkLst>
            <pc:docMk/>
            <pc:sldMk cId="2928923123" sldId="422"/>
            <ac:picMk id="10" creationId="{EA971AAC-3284-4C71-2578-B26A8504074F}"/>
          </ac:picMkLst>
        </pc:picChg>
        <pc:picChg chg="mod">
          <ac:chgData name="Gallagher, Darby (CDC/GHC/DGHP)" userId="a845a694-00ae-430c-a73d-6baae6728f31" providerId="ADAL" clId="{243D364D-9EB0-421C-A411-738B914AA10E}" dt="2025-01-23T16:26:56.176" v="135" actId="1035"/>
          <ac:picMkLst>
            <pc:docMk/>
            <pc:sldMk cId="2928923123" sldId="422"/>
            <ac:picMk id="3074" creationId="{B160E586-04F9-A45C-3C2C-A2A2ECB11E64}"/>
          </ac:picMkLst>
        </pc:picChg>
        <pc:picChg chg="add">
          <ac:chgData name="Gallagher, Darby (CDC/GHC/DGHP)" userId="a845a694-00ae-430c-a73d-6baae6728f31" providerId="ADAL" clId="{243D364D-9EB0-421C-A411-738B914AA10E}" dt="2025-01-23T16:23:17.854" v="61"/>
          <ac:picMkLst>
            <pc:docMk/>
            <pc:sldMk cId="2928923123" sldId="422"/>
            <ac:picMk id="3075" creationId="{7E52FC6A-54CF-2CCD-EBB5-979ED7847E38}"/>
          </ac:picMkLst>
        </pc:picChg>
        <pc:picChg chg="add">
          <ac:chgData name="Gallagher, Darby (CDC/GHC/DGHP)" userId="a845a694-00ae-430c-a73d-6baae6728f31" providerId="ADAL" clId="{243D364D-9EB0-421C-A411-738B914AA10E}" dt="2025-01-23T16:23:17.854" v="61"/>
          <ac:picMkLst>
            <pc:docMk/>
            <pc:sldMk cId="2928923123" sldId="422"/>
            <ac:picMk id="3076" creationId="{AE722BD5-C1AE-F8DA-DE97-EEAB548CC85E}"/>
          </ac:picMkLst>
        </pc:picChg>
        <pc:picChg chg="add">
          <ac:chgData name="Gallagher, Darby (CDC/GHC/DGHP)" userId="a845a694-00ae-430c-a73d-6baae6728f31" providerId="ADAL" clId="{243D364D-9EB0-421C-A411-738B914AA10E}" dt="2025-01-23T16:23:17.854" v="61"/>
          <ac:picMkLst>
            <pc:docMk/>
            <pc:sldMk cId="2928923123" sldId="422"/>
            <ac:picMk id="3077" creationId="{02F86B42-845F-76D7-4647-D4D96A0A5304}"/>
          </ac:picMkLst>
        </pc:picChg>
        <pc:picChg chg="add mod">
          <ac:chgData name="Gallagher, Darby (CDC/GHC/DGHP)" userId="a845a694-00ae-430c-a73d-6baae6728f31" providerId="ADAL" clId="{243D364D-9EB0-421C-A411-738B914AA10E}" dt="2025-01-23T17:04:35.763" v="365" actId="208"/>
          <ac:picMkLst>
            <pc:docMk/>
            <pc:sldMk cId="2928923123" sldId="422"/>
            <ac:picMk id="3079" creationId="{CB842E3C-BBF4-E390-4C66-3C980017A3FF}"/>
          </ac:picMkLst>
        </pc:picChg>
        <pc:picChg chg="add mod">
          <ac:chgData name="Gallagher, Darby (CDC/GHC/DGHP)" userId="a845a694-00ae-430c-a73d-6baae6728f31" providerId="ADAL" clId="{243D364D-9EB0-421C-A411-738B914AA10E}" dt="2025-01-23T16:24:08.158" v="73" actId="14100"/>
          <ac:picMkLst>
            <pc:docMk/>
            <pc:sldMk cId="2928923123" sldId="422"/>
            <ac:picMk id="3081" creationId="{01DB45BF-F01C-1138-A11E-C8B1E631D83A}"/>
          </ac:picMkLst>
        </pc:picChg>
        <pc:picChg chg="add mod">
          <ac:chgData name="Gallagher, Darby (CDC/GHC/DGHP)" userId="a845a694-00ae-430c-a73d-6baae6728f31" providerId="ADAL" clId="{243D364D-9EB0-421C-A411-738B914AA10E}" dt="2025-01-23T17:04:38.492" v="366" actId="208"/>
          <ac:picMkLst>
            <pc:docMk/>
            <pc:sldMk cId="2928923123" sldId="422"/>
            <ac:picMk id="3083" creationId="{D45A44F2-CC12-6F77-434B-BBBEF0EBC559}"/>
          </ac:picMkLst>
        </pc:picChg>
        <pc:picChg chg="add mod">
          <ac:chgData name="Gallagher, Darby (CDC/GHC/DGHP)" userId="a845a694-00ae-430c-a73d-6baae6728f31" providerId="ADAL" clId="{243D364D-9EB0-421C-A411-738B914AA10E}" dt="2025-01-23T17:04:41.146" v="367" actId="208"/>
          <ac:picMkLst>
            <pc:docMk/>
            <pc:sldMk cId="2928923123" sldId="422"/>
            <ac:picMk id="3085" creationId="{A61BE4D8-A901-F798-398C-62E334C54813}"/>
          </ac:picMkLst>
        </pc:picChg>
        <pc:picChg chg="add mod">
          <ac:chgData name="Gallagher, Darby (CDC/GHC/DGHP)" userId="a845a694-00ae-430c-a73d-6baae6728f31" providerId="ADAL" clId="{243D364D-9EB0-421C-A411-738B914AA10E}" dt="2025-01-23T17:04:43.589" v="368" actId="208"/>
          <ac:picMkLst>
            <pc:docMk/>
            <pc:sldMk cId="2928923123" sldId="422"/>
            <ac:picMk id="3087" creationId="{43D591A7-0A5E-8DA9-9514-A25DFBF4271C}"/>
          </ac:picMkLst>
        </pc:picChg>
        <pc:picChg chg="add mod">
          <ac:chgData name="Gallagher, Darby (CDC/GHC/DGHP)" userId="a845a694-00ae-430c-a73d-6baae6728f31" providerId="ADAL" clId="{243D364D-9EB0-421C-A411-738B914AA10E}" dt="2025-01-23T17:04:53.006" v="372" actId="1076"/>
          <ac:picMkLst>
            <pc:docMk/>
            <pc:sldMk cId="2928923123" sldId="422"/>
            <ac:picMk id="3089" creationId="{1D2BAB5E-4307-FFAB-42E9-9FB1A8FC79FF}"/>
          </ac:picMkLst>
        </pc:picChg>
        <pc:picChg chg="add mod">
          <ac:chgData name="Gallagher, Darby (CDC/GHC/DGHP)" userId="a845a694-00ae-430c-a73d-6baae6728f31" providerId="ADAL" clId="{243D364D-9EB0-421C-A411-738B914AA10E}" dt="2025-01-23T17:04:59.125" v="374" actId="1036"/>
          <ac:picMkLst>
            <pc:docMk/>
            <pc:sldMk cId="2928923123" sldId="422"/>
            <ac:picMk id="3091" creationId="{C29CF7BD-87C1-5DCF-A4C8-D3B2293CBBEE}"/>
          </ac:picMkLst>
        </pc:picChg>
      </pc:sldChg>
      <pc:sldMasterChg chg="modSldLayout">
        <pc:chgData name="Gallagher, Darby (CDC/GHC/DGHP)" userId="a845a694-00ae-430c-a73d-6baae6728f31" providerId="ADAL" clId="{243D364D-9EB0-421C-A411-738B914AA10E}" dt="2025-02-20T16:53:27.403" v="406" actId="1036"/>
        <pc:sldMasterMkLst>
          <pc:docMk/>
          <pc:sldMasterMk cId="436685569" sldId="2147483849"/>
        </pc:sldMasterMkLst>
        <pc:sldLayoutChg chg="modSp mod">
          <pc:chgData name="Gallagher, Darby (CDC/GHC/DGHP)" userId="a845a694-00ae-430c-a73d-6baae6728f31" providerId="ADAL" clId="{243D364D-9EB0-421C-A411-738B914AA10E}" dt="2025-02-20T16:53:27.403" v="406" actId="1036"/>
          <pc:sldLayoutMkLst>
            <pc:docMk/>
            <pc:sldMasterMk cId="436685569" sldId="2147483849"/>
            <pc:sldLayoutMk cId="1186047131" sldId="2147483852"/>
          </pc:sldLayoutMkLst>
          <pc:spChg chg="mod">
            <ac:chgData name="Gallagher, Darby (CDC/GHC/DGHP)" userId="a845a694-00ae-430c-a73d-6baae6728f31" providerId="ADAL" clId="{243D364D-9EB0-421C-A411-738B914AA10E}" dt="2025-02-20T16:53:27.403" v="406" actId="1036"/>
            <ac:spMkLst>
              <pc:docMk/>
              <pc:sldMasterMk cId="436685569" sldId="2147483849"/>
              <pc:sldLayoutMk cId="1186047131" sldId="2147483852"/>
              <ac:spMk id="16" creationId="{C8E0E470-0C04-CD4C-666A-67502DF04E7C}"/>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ScaleX="119912"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err="1">
              <a:solidFill>
                <a:schemeClr val="tx1"/>
              </a:solidFill>
              <a:latin typeface="+mn-lt"/>
            </a:rPr>
            <a:t>Detectar</a:t>
          </a:r>
          <a:r>
            <a:rPr lang="en-US" sz="2800" b="1" dirty="0">
              <a:solidFill>
                <a:schemeClr val="tx1"/>
              </a:solidFill>
              <a:latin typeface="+mn-lt"/>
            </a:rPr>
            <a:t>, </a:t>
          </a:r>
          <a:r>
            <a:rPr lang="en-US" sz="2800" b="1" dirty="0" err="1">
              <a:solidFill>
                <a:schemeClr val="tx1"/>
              </a:solidFill>
              <a:latin typeface="+mn-lt"/>
            </a:rPr>
            <a:t>Diagnosticar</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err="1">
              <a:solidFill>
                <a:schemeClr val="tx1"/>
              </a:solidFill>
              <a:latin typeface="+mn-lt"/>
            </a:rPr>
            <a:t>Recolectar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err="1">
              <a:solidFill>
                <a:schemeClr val="tx1"/>
              </a:solidFill>
              <a:latin typeface="+mn-lt"/>
            </a:rPr>
            <a:t>Compilar</a:t>
          </a:r>
          <a:r>
            <a:rPr lang="en-US" sz="2800" b="1" dirty="0">
              <a:solidFill>
                <a:schemeClr val="tx1"/>
              </a:solidFill>
              <a:latin typeface="+mn-lt"/>
            </a:rPr>
            <a:t>, </a:t>
          </a:r>
          <a:r>
            <a:rPr lang="en-US" sz="2800" b="1" dirty="0" err="1">
              <a:solidFill>
                <a:schemeClr val="tx1"/>
              </a:solidFill>
              <a:latin typeface="+mn-lt"/>
            </a:rPr>
            <a:t>Analizar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dirty="0" err="1">
              <a:solidFill>
                <a:schemeClr val="tx1"/>
              </a:solidFill>
              <a:latin typeface="+mn-lt"/>
            </a:rPr>
            <a:t>Interpretar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err="1">
              <a:solidFill>
                <a:schemeClr val="tx1"/>
              </a:solidFill>
              <a:latin typeface="+mn-lt"/>
            </a:rPr>
            <a:t>Actuar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err="1">
              <a:solidFill>
                <a:schemeClr val="tx1"/>
              </a:solidFill>
              <a:latin typeface="+mn-lt"/>
            </a:rPr>
            <a:t>Comunicar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172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2197" custLinFactNeighborY="1352"/>
      <dgm:spPr/>
    </dgm:pt>
    <dgm:pt modelId="{1695DC22-9A36-4B48-AEFF-7E4FDFC1713F}" type="pres">
      <dgm:prSet presAssocID="{C93BFA43-C0F0-4D8C-8530-4A21A2D3204E}" presName="nodeFollowingNodes" presStyleLbl="node1" presStyleIdx="1" presStyleCnt="6" custScaleX="117093"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25387"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47043"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85555"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31591" y="47655"/>
        <a:ext cx="2498330" cy="850976"/>
      </dsp:txXfrm>
    </dsp:sp>
    <dsp:sp modelId="{1695DC22-9A36-4B48-AEFF-7E4FDFC1713F}">
      <dsp:nvSpPr>
        <dsp:cNvPr id="0" name=""/>
        <dsp:cNvSpPr/>
      </dsp:nvSpPr>
      <dsp:spPr>
        <a:xfrm>
          <a:off x="6719525" y="928908"/>
          <a:ext cx="226165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65561" y="974944"/>
        <a:ext cx="2169584" cy="850976"/>
      </dsp:txXfrm>
    </dsp:sp>
    <dsp:sp modelId="{07166AA7-B419-46BE-8707-58768C01B0F0}">
      <dsp:nvSpPr>
        <dsp:cNvPr id="0" name=""/>
        <dsp:cNvSpPr/>
      </dsp:nvSpPr>
      <dsp:spPr>
        <a:xfrm>
          <a:off x="6780487"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826523" y="3032040"/>
        <a:ext cx="1926164" cy="850976"/>
      </dsp:txXfrm>
    </dsp:sp>
    <dsp:sp modelId="{03ED3239-7976-43C1-9470-0A426C83A8ED}">
      <dsp:nvSpPr>
        <dsp:cNvPr id="0" name=""/>
        <dsp:cNvSpPr/>
      </dsp:nvSpPr>
      <dsp:spPr>
        <a:xfrm>
          <a:off x="3981531"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4027567" y="4032476"/>
        <a:ext cx="2039443" cy="850976"/>
      </dsp:txXfrm>
    </dsp:sp>
    <dsp:sp modelId="{CB7BE2BC-AC16-42C7-9D95-B7BD321D88D7}">
      <dsp:nvSpPr>
        <dsp:cNvPr id="0" name=""/>
        <dsp:cNvSpPr/>
      </dsp:nvSpPr>
      <dsp:spPr>
        <a:xfrm>
          <a:off x="63966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685702" y="3074634"/>
        <a:ext cx="2633035" cy="850976"/>
      </dsp:txXfrm>
    </dsp:sp>
    <dsp:sp modelId="{74BED3F0-1F3F-4B93-9710-4F13C5417E70}">
      <dsp:nvSpPr>
        <dsp:cNvPr id="0" name=""/>
        <dsp:cNvSpPr/>
      </dsp:nvSpPr>
      <dsp:spPr>
        <a:xfrm>
          <a:off x="57730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623342"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378146" y="-110589"/>
          <a:ext cx="7267426" cy="4909295"/>
        </a:xfrm>
        <a:prstGeom prst="circularArrow">
          <a:avLst>
            <a:gd name="adj1" fmla="val 5274"/>
            <a:gd name="adj2" fmla="val 312630"/>
            <a:gd name="adj3" fmla="val 13619888"/>
            <a:gd name="adj4" fmla="val 1749284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661800" y="1619"/>
          <a:ext cx="24844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Detectar</a:t>
          </a:r>
          <a:r>
            <a:rPr lang="en-US" sz="2800" b="1" kern="1200" dirty="0">
              <a:solidFill>
                <a:schemeClr val="tx1"/>
              </a:solidFill>
              <a:latin typeface="+mn-lt"/>
            </a:rPr>
            <a:t>, </a:t>
          </a:r>
          <a:r>
            <a:rPr lang="en-US" sz="2800" b="1" kern="1200" dirty="0" err="1">
              <a:solidFill>
                <a:schemeClr val="tx1"/>
              </a:solidFill>
              <a:latin typeface="+mn-lt"/>
            </a:rPr>
            <a:t>Diagnosticar</a:t>
          </a:r>
          <a:endParaRPr lang="en-US" sz="2800" b="1" kern="1200" dirty="0">
            <a:solidFill>
              <a:schemeClr val="tx1"/>
            </a:solidFill>
            <a:latin typeface="+mn-lt"/>
          </a:endParaRPr>
        </a:p>
      </dsp:txBody>
      <dsp:txXfrm>
        <a:off x="3707836" y="47655"/>
        <a:ext cx="2392332" cy="850976"/>
      </dsp:txXfrm>
    </dsp:sp>
    <dsp:sp modelId="{1695DC22-9A36-4B48-AEFF-7E4FDFC1713F}">
      <dsp:nvSpPr>
        <dsp:cNvPr id="0" name=""/>
        <dsp:cNvSpPr/>
      </dsp:nvSpPr>
      <dsp:spPr>
        <a:xfrm>
          <a:off x="6669355" y="928908"/>
          <a:ext cx="220848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Recolectar</a:t>
          </a:r>
          <a:endParaRPr lang="en-US" sz="2800" b="1" kern="1200" dirty="0">
            <a:solidFill>
              <a:schemeClr val="tx1"/>
            </a:solidFill>
            <a:latin typeface="+mn-lt"/>
          </a:endParaRPr>
        </a:p>
      </dsp:txBody>
      <dsp:txXfrm>
        <a:off x="6715391" y="974944"/>
        <a:ext cx="2116415" cy="850976"/>
      </dsp:txXfrm>
    </dsp:sp>
    <dsp:sp modelId="{07166AA7-B419-46BE-8707-58768C01B0F0}">
      <dsp:nvSpPr>
        <dsp:cNvPr id="0" name=""/>
        <dsp:cNvSpPr/>
      </dsp:nvSpPr>
      <dsp:spPr>
        <a:xfrm>
          <a:off x="6719783"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Compilar</a:t>
          </a:r>
          <a:r>
            <a:rPr lang="en-US" sz="2800" b="1" kern="1200" dirty="0">
              <a:solidFill>
                <a:schemeClr val="tx1"/>
              </a:solidFill>
              <a:latin typeface="+mn-lt"/>
            </a:rPr>
            <a:t>, </a:t>
          </a:r>
          <a:r>
            <a:rPr lang="en-US" sz="2800" b="1" kern="1200" dirty="0" err="1">
              <a:solidFill>
                <a:schemeClr val="tx1"/>
              </a:solidFill>
              <a:latin typeface="+mn-lt"/>
            </a:rPr>
            <a:t>Analizar</a:t>
          </a:r>
          <a:endParaRPr lang="en-US" sz="2800" b="1" kern="1200" dirty="0">
            <a:solidFill>
              <a:schemeClr val="tx1"/>
            </a:solidFill>
            <a:latin typeface="+mn-lt"/>
          </a:endParaRPr>
        </a:p>
      </dsp:txBody>
      <dsp:txXfrm>
        <a:off x="6765819" y="3032040"/>
        <a:ext cx="1894063" cy="850976"/>
      </dsp:txXfrm>
    </dsp:sp>
    <dsp:sp modelId="{03ED3239-7976-43C1-9470-0A426C83A8ED}">
      <dsp:nvSpPr>
        <dsp:cNvPr id="0" name=""/>
        <dsp:cNvSpPr/>
      </dsp:nvSpPr>
      <dsp:spPr>
        <a:xfrm>
          <a:off x="3902853"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Interpretar</a:t>
          </a:r>
          <a:endParaRPr lang="en-US" sz="2800" b="1" kern="1200" dirty="0">
            <a:solidFill>
              <a:schemeClr val="tx1"/>
            </a:solidFill>
            <a:latin typeface="+mn-lt"/>
          </a:endParaRPr>
        </a:p>
      </dsp:txBody>
      <dsp:txXfrm>
        <a:off x="3948889" y="4032476"/>
        <a:ext cx="2043291" cy="850976"/>
      </dsp:txXfrm>
    </dsp:sp>
    <dsp:sp modelId="{CB7BE2BC-AC16-42C7-9D95-B7BD321D88D7}">
      <dsp:nvSpPr>
        <dsp:cNvPr id="0" name=""/>
        <dsp:cNvSpPr/>
      </dsp:nvSpPr>
      <dsp:spPr>
        <a:xfrm>
          <a:off x="743006" y="3028598"/>
          <a:ext cx="236491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Comunicar</a:t>
          </a:r>
          <a:endParaRPr lang="en-US" sz="2800" b="1" kern="1200" dirty="0">
            <a:solidFill>
              <a:schemeClr val="tx1"/>
            </a:solidFill>
            <a:latin typeface="+mn-lt"/>
          </a:endParaRPr>
        </a:p>
      </dsp:txBody>
      <dsp:txXfrm>
        <a:off x="789042" y="3074634"/>
        <a:ext cx="2272847" cy="850976"/>
      </dsp:txXfrm>
    </dsp:sp>
    <dsp:sp modelId="{74BED3F0-1F3F-4B93-9710-4F13C5417E70}">
      <dsp:nvSpPr>
        <dsp:cNvPr id="0" name=""/>
        <dsp:cNvSpPr/>
      </dsp:nvSpPr>
      <dsp:spPr>
        <a:xfrm>
          <a:off x="50055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err="1">
              <a:solidFill>
                <a:schemeClr val="tx1"/>
              </a:solidFill>
              <a:latin typeface="+mn-lt"/>
            </a:rPr>
            <a:t>Actuar</a:t>
          </a:r>
          <a:endParaRPr lang="en-US" sz="2800" b="1" kern="1200" dirty="0">
            <a:solidFill>
              <a:schemeClr val="tx1"/>
            </a:solidFill>
            <a:latin typeface="+mn-lt"/>
          </a:endParaRPr>
        </a:p>
      </dsp:txBody>
      <dsp:txXfrm>
        <a:off x="54658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53" tIns="48327" rIns="96653" bIns="48327" rtlCol="0"/>
          <a:lstStyle>
            <a:lvl1pPr algn="r">
              <a:defRPr sz="1200"/>
            </a:lvl1pPr>
          </a:lstStyle>
          <a:p>
            <a:fld id="{33D849EF-FCA9-404F-9469-680990089EB8}" type="datetimeFigureOut">
              <a:rPr lang="en-US" smtClean="0"/>
              <a:pPr/>
              <a:t>3/24/2026</a:t>
            </a:fld>
            <a:endParaRPr lang="en-US"/>
          </a:p>
        </p:txBody>
      </p:sp>
      <p:sp>
        <p:nvSpPr>
          <p:cNvPr id="4" name="Footer Placeholder 3"/>
          <p:cNvSpPr>
            <a:spLocks noGrp="1"/>
          </p:cNvSpPr>
          <p:nvPr>
            <p:ph type="ftr" sz="quarter" idx="2"/>
          </p:nvPr>
        </p:nvSpPr>
        <p:spPr>
          <a:xfrm>
            <a:off x="0" y="9119474"/>
            <a:ext cx="4375574" cy="480060"/>
          </a:xfrm>
          <a:prstGeom prst="rect">
            <a:avLst/>
          </a:prstGeom>
        </p:spPr>
        <p:txBody>
          <a:bodyPr vert="horz" lIns="96653" tIns="48327" rIns="96653" bIns="48327" rtlCol="0" anchor="b"/>
          <a:lstStyle>
            <a:lvl1pPr algn="l">
              <a:defRPr sz="1200"/>
            </a:lvl1pPr>
          </a:lstStyle>
          <a:p>
            <a:endParaRPr lang="en-US"/>
          </a:p>
          <a:p>
            <a:r>
              <a:rPr lang="en-US"/>
              <a:t>FETPF2.0_f01_1.01_Intro_FETPF_Surv_PPT_2020-02.pptx</a:t>
            </a:r>
          </a:p>
        </p:txBody>
      </p:sp>
      <p:sp>
        <p:nvSpPr>
          <p:cNvPr id="5" name="Slide Number Placeholder 4"/>
          <p:cNvSpPr>
            <a:spLocks noGrp="1"/>
          </p:cNvSpPr>
          <p:nvPr>
            <p:ph type="sldNum" sz="quarter" idx="3"/>
          </p:nvPr>
        </p:nvSpPr>
        <p:spPr>
          <a:xfrm>
            <a:off x="6285653" y="9119474"/>
            <a:ext cx="1027854" cy="480060"/>
          </a:xfrm>
          <a:prstGeom prst="rect">
            <a:avLst/>
          </a:prstGeom>
        </p:spPr>
        <p:txBody>
          <a:bodyPr vert="horz" lIns="96653" tIns="48327" rIns="96653" bIns="48327" rtlCol="0" anchor="b"/>
          <a:lstStyle>
            <a:lvl1pPr algn="r">
              <a:defRPr sz="1200"/>
            </a:lvl1pPr>
          </a:lstStyle>
          <a:p>
            <a:fld id="{6FF527BD-D5FC-E442-8C9A-BA2CD7597EEF}" type="slidenum">
              <a:rPr lang="en-US" smtClean="0"/>
              <a:pPr/>
              <a:t>‹#›</a:t>
            </a:fld>
            <a:endParaRPr lang="en-US"/>
          </a:p>
        </p:txBody>
      </p:sp>
    </p:spTree>
    <p:extLst>
      <p:ext uri="{BB962C8B-B14F-4D97-AF65-F5344CB8AC3E}">
        <p14:creationId xmlns:p14="http://schemas.microsoft.com/office/powerpoint/2010/main" val="4628561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53" tIns="48327" rIns="96653" bIns="48327" rtlCol="0"/>
          <a:lstStyle>
            <a:lvl1pPr algn="r">
              <a:defRPr sz="1200"/>
            </a:lvl1pPr>
          </a:lstStyle>
          <a:p>
            <a:fld id="{4CC05E50-762A-4E84-B6FD-0D35300143AA}" type="datetimeFigureOut">
              <a:rPr lang="en-US" smtClean="0"/>
              <a:t>3/24/2026</a:t>
            </a:fld>
            <a:endParaRPr lang="en-US"/>
          </a:p>
        </p:txBody>
      </p:sp>
      <p:sp>
        <p:nvSpPr>
          <p:cNvPr id="4" name="Slide Image Placeholder 3"/>
          <p:cNvSpPr>
            <a:spLocks noGrp="1" noRot="1" noChangeAspect="1"/>
          </p:cNvSpPr>
          <p:nvPr>
            <p:ph type="sldImg" idx="2"/>
          </p:nvPr>
        </p:nvSpPr>
        <p:spPr>
          <a:xfrm>
            <a:off x="457200" y="719138"/>
            <a:ext cx="6400800" cy="3600450"/>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53" tIns="48327" rIns="96653" bIns="48327"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53" tIns="48327" rIns="96653" bIns="48327" rtlCol="0" anchor="b"/>
          <a:lstStyle>
            <a:lvl1pPr algn="r">
              <a:defRPr sz="1200"/>
            </a:lvl1pPr>
          </a:lstStyle>
          <a:p>
            <a:fld id="{2EB32458-B0FD-4E0D-A69A-149897CA0BBB}" type="slidenum">
              <a:rPr lang="en-US" smtClean="0"/>
              <a:t>‹#›</a:t>
            </a:fld>
            <a:endParaRPr lang="en-US"/>
          </a:p>
        </p:txBody>
      </p:sp>
    </p:spTree>
    <p:extLst>
      <p:ext uri="{BB962C8B-B14F-4D97-AF65-F5344CB8AC3E}">
        <p14:creationId xmlns:p14="http://schemas.microsoft.com/office/powerpoint/2010/main" val="3570625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j-lt"/>
        <a:ea typeface="+mn-ea"/>
        <a:cs typeface="+mn-cs"/>
      </a:defRPr>
    </a:lvl1pPr>
    <a:lvl2pPr marL="457200" algn="l" defTabSz="914400" rtl="0" eaLnBrk="1" latinLnBrk="0" hangingPunct="1">
      <a:defRPr sz="1200" kern="1200">
        <a:solidFill>
          <a:schemeClr val="tx1"/>
        </a:solidFill>
        <a:latin typeface="+mj-lt"/>
        <a:ea typeface="+mn-ea"/>
        <a:cs typeface="+mn-cs"/>
      </a:defRPr>
    </a:lvl2pPr>
    <a:lvl3pPr marL="914400" algn="l" defTabSz="914400" rtl="0" eaLnBrk="1" latinLnBrk="0" hangingPunct="1">
      <a:defRPr sz="1200" kern="1200">
        <a:solidFill>
          <a:schemeClr val="tx1"/>
        </a:solidFill>
        <a:latin typeface="+mj-lt"/>
        <a:ea typeface="+mn-ea"/>
        <a:cs typeface="+mn-cs"/>
      </a:defRPr>
    </a:lvl3pPr>
    <a:lvl4pPr marL="1371600" algn="l" defTabSz="914400" rtl="0" eaLnBrk="1" latinLnBrk="0" hangingPunct="1">
      <a:defRPr sz="1200" kern="1200">
        <a:solidFill>
          <a:schemeClr val="tx1"/>
        </a:solidFill>
        <a:latin typeface="+mj-lt"/>
        <a:ea typeface="+mn-ea"/>
        <a:cs typeface="+mn-cs"/>
      </a:defRPr>
    </a:lvl4pPr>
    <a:lvl5pPr marL="1828800" algn="l" defTabSz="914400" rtl="0" eaLnBrk="1" latinLnBrk="0" hangingPunct="1">
      <a:defRPr sz="1200" kern="1200">
        <a:solidFill>
          <a:schemeClr val="tx1"/>
        </a:solidFill>
        <a:latin typeface="+mj-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esr.unep.or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oie.int/es/para-los-periodistas/una-sola-salud/"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who.int/news-room/q-a-detail/one-health"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s-ES" sz="1200" b="1" noProof="0" dirty="0">
                <a:latin typeface="+mn-lt"/>
                <a:ea typeface="Calibri"/>
                <a:cs typeface="Calibri"/>
                <a:sym typeface="Calibri"/>
              </a:rPr>
              <a:t>Notas para el instructor: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s-ES" sz="1800" b="0" i="1" u="none" strike="noStrike" dirty="0">
              <a:solidFill>
                <a:srgbClr val="000000"/>
              </a:solidFill>
              <a:effectLst/>
              <a:latin typeface="Georgia" panose="02040502050405020303" pitchFamily="18" charset="0"/>
            </a:endParaRPr>
          </a:p>
          <a:p>
            <a:pPr marL="285750" marR="0" lvl="0" indent="-285750" algn="l" defTabSz="914400" rtl="0" eaLnBrk="1" fontAlgn="auto" latinLnBrk="0" hangingPunct="1">
              <a:lnSpc>
                <a:spcPct val="100000"/>
              </a:lnSpc>
              <a:spcBef>
                <a:spcPts val="0"/>
              </a:spcBef>
              <a:spcAft>
                <a:spcPts val="0"/>
              </a:spcAft>
              <a:buClr>
                <a:schemeClr val="dk1"/>
              </a:buClr>
              <a:buSzPts val="1200"/>
              <a:buFont typeface="Wingdings" panose="05000000000000000000" pitchFamily="2" charset="2"/>
              <a:buChar char="v"/>
              <a:tabLst/>
              <a:defRPr/>
            </a:pPr>
            <a:r>
              <a:rPr lang="es-ES" sz="1800" b="0" i="1" u="none" strike="noStrike" dirty="0">
                <a:solidFill>
                  <a:srgbClr val="000000"/>
                </a:solidFill>
                <a:effectLst/>
                <a:latin typeface="Georgia" panose="02040502050405020303" pitchFamily="18" charset="0"/>
              </a:rPr>
              <a:t>Siéntase en la libertad de modificar esta presentación según sea necesario para adaptarla a su contexto local. Si se hicieron modificaciones, por favor indicarlo usando este enunciado: </a:t>
            </a:r>
            <a:r>
              <a:rPr lang="es-ES" sz="1800" b="1" i="1" u="none" strike="noStrike" dirty="0">
                <a:solidFill>
                  <a:srgbClr val="000000"/>
                </a:solidFill>
                <a:effectLst/>
                <a:latin typeface="Georgia" panose="02040502050405020303" pitchFamily="18" charset="0"/>
              </a:rPr>
              <a:t>"Esta presentación ha sido modificada en parte de la versión original de los CDC"</a:t>
            </a:r>
            <a:r>
              <a:rPr lang="es-ES" sz="1800" b="0" i="1" u="none" strike="noStrike" dirty="0">
                <a:solidFill>
                  <a:srgbClr val="000000"/>
                </a:solidFill>
                <a:effectLst/>
                <a:latin typeface="Georgia" panose="02040502050405020303" pitchFamily="18" charset="0"/>
              </a:rPr>
              <a:t> en esta diapositiva.</a:t>
            </a:r>
            <a:r>
              <a:rPr lang="es-ES" sz="1800" b="0" i="0" dirty="0">
                <a:solidFill>
                  <a:srgbClr val="444444"/>
                </a:solidFill>
                <a:effectLst/>
                <a:latin typeface="Georgia" panose="02040502050405020303" pitchFamily="18" charset="0"/>
              </a:rPr>
              <a:t>​</a:t>
            </a:r>
            <a:endParaRPr lang="es-ES" sz="1800" b="0" i="0" dirty="0">
              <a:solidFill>
                <a:srgbClr val="444444"/>
              </a:solidFill>
              <a:effectLst/>
              <a:latin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lang="es-ES" sz="1200" b="1" noProof="0" dirty="0">
              <a:latin typeface="+mn-lt"/>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panose="020B0604020202020204" pitchFamily="34" charset="0"/>
              <a:buChar char="•"/>
            </a:pPr>
            <a:r>
              <a:rPr lang="es-ES" b="1" u="sng" noProof="0" dirty="0">
                <a:latin typeface="+mn-lt"/>
              </a:rPr>
              <a:t>Diga: </a:t>
            </a:r>
            <a:r>
              <a:rPr lang="es-ES" sz="1200" noProof="0" dirty="0">
                <a:latin typeface="+mn-lt"/>
                <a:ea typeface="Calibri"/>
                <a:cs typeface="Calibri"/>
                <a:sym typeface="Calibri"/>
              </a:rPr>
              <a:t>Esta lección ofrece una visión general del enfoque Una Sola Salud para la salud pública y cómo puede implementarse.</a:t>
            </a:r>
            <a:endParaRPr lang="es-ES" noProof="0" dirty="0">
              <a:latin typeface="+mn-lt"/>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1</a:t>
            </a:fld>
            <a:endParaRPr lang="en-US"/>
          </a:p>
        </p:txBody>
      </p:sp>
    </p:spTree>
    <p:extLst>
      <p:ext uri="{BB962C8B-B14F-4D97-AF65-F5344CB8AC3E}">
        <p14:creationId xmlns:p14="http://schemas.microsoft.com/office/powerpoint/2010/main" val="2500098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mn-lt"/>
              </a:rPr>
              <a:t>Notas del instructor:</a:t>
            </a:r>
          </a:p>
          <a:p>
            <a:endParaRPr lang="es-ES" b="1" noProof="0" dirty="0">
              <a:latin typeface="+mn-lt"/>
            </a:endParaRPr>
          </a:p>
          <a:p>
            <a:pPr marL="171450" indent="-171450">
              <a:buFont typeface="Arial" panose="020B0604020202020204" pitchFamily="34" charset="0"/>
              <a:buChar char="•"/>
            </a:pPr>
            <a:r>
              <a:rPr lang="es-ES" b="1" u="sng" noProof="0" dirty="0">
                <a:latin typeface="+mn-lt"/>
              </a:rPr>
              <a:t>Diga: </a:t>
            </a:r>
            <a:r>
              <a:rPr lang="es-ES" b="0" i="0" noProof="0" dirty="0">
                <a:solidFill>
                  <a:srgbClr val="3C4245"/>
                </a:solidFill>
                <a:effectLst/>
                <a:latin typeface="+mn-lt"/>
              </a:rPr>
              <a:t>Una de las organizaciones del Cuatripartito es la Organización Mundial de la Salud, o OMS.  La OMS es </a:t>
            </a:r>
            <a:r>
              <a:rPr lang="es-ES" noProof="0" dirty="0">
                <a:latin typeface="+mn-lt"/>
              </a:rPr>
              <a:t>el organismo de las Naciones Unidas que conecta a las naciones, socios y las personas para promover la salud, mantener la seguridad mundial y servir a poblaciónes vulnerables.  </a:t>
            </a:r>
            <a:r>
              <a:rPr lang="es-ES" sz="1200" noProof="0" dirty="0">
                <a:latin typeface="+mn-lt"/>
                <a:ea typeface="Times New Roman" panose="02020603050405020304" pitchFamily="18" charset="0"/>
                <a:cs typeface="Times New Roman" panose="02020603050405020304" pitchFamily="18" charset="0"/>
              </a:rPr>
              <a:t>Proporciona orientación sobre la vigilancia de la salud pública enfocada en salud humana.  </a:t>
            </a:r>
            <a:r>
              <a:rPr lang="es-ES" b="0" i="0" noProof="0" dirty="0">
                <a:solidFill>
                  <a:srgbClr val="3C4245"/>
                </a:solidFill>
                <a:effectLst/>
                <a:latin typeface="+mn-lt"/>
              </a:rPr>
              <a:t> </a:t>
            </a:r>
            <a:endParaRPr lang="es-ES" b="1" noProof="0" dirty="0">
              <a:latin typeface="+mn-lt"/>
            </a:endParaRPr>
          </a:p>
          <a:p>
            <a:endParaRPr lang="es-ES" b="1" noProof="0" dirty="0">
              <a:latin typeface="+mn-lt"/>
            </a:endParaRPr>
          </a:p>
          <a:p>
            <a:pPr marL="171450" indent="-171450">
              <a:buFont typeface="Wingdings" panose="05000000000000000000" pitchFamily="2" charset="2"/>
              <a:buChar char="v"/>
            </a:pPr>
            <a:r>
              <a:rPr lang="es-ES" b="1" i="0" noProof="0" dirty="0">
                <a:solidFill>
                  <a:srgbClr val="3C4245"/>
                </a:solidFill>
                <a:effectLst/>
                <a:latin typeface="+mn-lt"/>
              </a:rPr>
              <a:t>La</a:t>
            </a:r>
            <a:r>
              <a:rPr lang="es-ES" b="1" i="1" noProof="0" dirty="0">
                <a:solidFill>
                  <a:srgbClr val="3C4245"/>
                </a:solidFill>
                <a:effectLst/>
                <a:latin typeface="+mn-lt"/>
              </a:rPr>
              <a:t> OMS se centra en el uso de datos oportunos, fiables y procesables para mejorar la salud de miles de millones de personas a través del objetivo de los tres mil millones. Estas metas son tanto una herramienta de medición como una estrategia para conseguir resultados: </a:t>
            </a:r>
          </a:p>
          <a:p>
            <a:pPr marL="628650" lvl="1" indent="-171450">
              <a:buFont typeface="Courier New" panose="02070309020205020404" pitchFamily="49" charset="0"/>
              <a:buChar char="o"/>
            </a:pPr>
            <a:r>
              <a:rPr lang="es-ES" b="1" i="1" noProof="0" dirty="0">
                <a:solidFill>
                  <a:srgbClr val="3C4245"/>
                </a:solidFill>
                <a:effectLst/>
                <a:latin typeface="+mn-lt"/>
              </a:rPr>
              <a:t>Mil millones más de personas se beneficien de la cobertura universal de salud</a:t>
            </a:r>
          </a:p>
          <a:p>
            <a:pPr marL="628650" lvl="1" indent="-171450">
              <a:buFont typeface="Courier New" panose="02070309020205020404" pitchFamily="49" charset="0"/>
              <a:buChar char="o"/>
            </a:pPr>
            <a:r>
              <a:rPr lang="es-ES" b="1" i="1" noProof="0" dirty="0">
                <a:solidFill>
                  <a:srgbClr val="3C4245"/>
                </a:solidFill>
                <a:effectLst/>
                <a:latin typeface="+mn-lt"/>
              </a:rPr>
              <a:t>Mil millones más de personas esten mejor protegidas frente a emergencias sanitarias, y</a:t>
            </a:r>
          </a:p>
          <a:p>
            <a:pPr marL="628650" lvl="1" indent="-171450">
              <a:buFont typeface="Courier New" panose="02070309020205020404" pitchFamily="49" charset="0"/>
              <a:buChar char="o"/>
            </a:pPr>
            <a:r>
              <a:rPr lang="es-ES" b="1" i="1" noProof="0" dirty="0">
                <a:solidFill>
                  <a:srgbClr val="3C4245"/>
                </a:solidFill>
                <a:effectLst/>
                <a:latin typeface="+mn-lt"/>
              </a:rPr>
              <a:t>Mil millones más de personas disfruten de mejor salud y bienestar.</a:t>
            </a:r>
            <a:endParaRPr lang="es-ES" b="1" i="1" noProof="0" dirty="0">
              <a:latin typeface="+mn-lt"/>
            </a:endParaRPr>
          </a:p>
        </p:txBody>
      </p:sp>
      <p:sp>
        <p:nvSpPr>
          <p:cNvPr id="4" name="Slide Number Placeholder 3"/>
          <p:cNvSpPr>
            <a:spLocks noGrp="1"/>
          </p:cNvSpPr>
          <p:nvPr>
            <p:ph type="sldNum" sz="quarter" idx="5"/>
          </p:nvPr>
        </p:nvSpPr>
        <p:spPr/>
        <p:txBody>
          <a:bodyPr/>
          <a:lstStyle/>
          <a:p>
            <a:fld id="{2EB32458-B0FD-4E0D-A69A-149897CA0BBB}" type="slidenum">
              <a:rPr lang="en-US" smtClean="0"/>
              <a:t>10</a:t>
            </a:fld>
            <a:endParaRPr lang="en-US"/>
          </a:p>
        </p:txBody>
      </p:sp>
    </p:spTree>
    <p:extLst>
      <p:ext uri="{BB962C8B-B14F-4D97-AF65-F5344CB8AC3E}">
        <p14:creationId xmlns:p14="http://schemas.microsoft.com/office/powerpoint/2010/main" val="1703483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mn-lt"/>
              </a:rPr>
              <a:t>Notas para el instructor: </a:t>
            </a:r>
          </a:p>
          <a:p>
            <a:endParaRPr lang="es-ES" b="1" noProof="0" dirty="0">
              <a:latin typeface="+mn-lt"/>
            </a:endParaRPr>
          </a:p>
          <a:p>
            <a:pPr marL="171450" indent="-171450">
              <a:buFont typeface="Arial" panose="020B0604020202020204" pitchFamily="34" charset="0"/>
              <a:buChar char="•"/>
            </a:pPr>
            <a:r>
              <a:rPr lang="es-ES" b="1" u="sng" noProof="0" dirty="0">
                <a:latin typeface="+mn-lt"/>
              </a:rPr>
              <a:t>Diga: </a:t>
            </a:r>
            <a:r>
              <a:rPr lang="es-ES" sz="1200" noProof="0" dirty="0">
                <a:latin typeface="+mn-lt"/>
                <a:ea typeface="Times New Roman" panose="02020603050405020304" pitchFamily="18" charset="0"/>
                <a:cs typeface="Times New Roman" panose="02020603050405020304" pitchFamily="18" charset="0"/>
              </a:rPr>
              <a:t>Otra organización del cuatripartito es la </a:t>
            </a:r>
            <a:r>
              <a:rPr lang="es-ES" sz="1200" b="0" noProof="0" dirty="0">
                <a:latin typeface="+mn-lt"/>
                <a:ea typeface="Times New Roman" panose="02020603050405020304" pitchFamily="18" charset="0"/>
                <a:cs typeface="Times New Roman" panose="02020603050405020304" pitchFamily="18" charset="0"/>
              </a:rPr>
              <a:t>Organización Mundial de Salud Animal (</a:t>
            </a:r>
            <a:r>
              <a:rPr lang="es-ES" sz="1200" b="0" i="1" noProof="0" dirty="0">
                <a:latin typeface="+mn-lt"/>
                <a:ea typeface="Times New Roman" panose="02020603050405020304" pitchFamily="18" charset="0"/>
                <a:cs typeface="Times New Roman" panose="02020603050405020304" pitchFamily="18" charset="0"/>
              </a:rPr>
              <a:t>OMSA, antes conocida como OIE</a:t>
            </a:r>
            <a:r>
              <a:rPr lang="es-ES" sz="1200" b="0" noProof="0" dirty="0">
                <a:latin typeface="+mn-lt"/>
                <a:ea typeface="Times New Roman" panose="02020603050405020304" pitchFamily="18" charset="0"/>
                <a:cs typeface="Times New Roman" panose="02020603050405020304" pitchFamily="18" charset="0"/>
              </a:rPr>
              <a:t>). </a:t>
            </a:r>
            <a:r>
              <a:rPr lang="es-ES" sz="1200" noProof="0" dirty="0">
                <a:latin typeface="+mn-lt"/>
                <a:ea typeface="Times New Roman" panose="02020603050405020304" pitchFamily="18" charset="0"/>
                <a:cs typeface="Times New Roman" panose="02020603050405020304" pitchFamily="18" charset="0"/>
              </a:rPr>
              <a:t>Mientras que la OMS ofrece orientación sobre la vigilancia de la salud pública centrada en el ser humano, </a:t>
            </a:r>
            <a:r>
              <a:rPr lang="es-ES" sz="1200" b="0" i="1" noProof="0" dirty="0">
                <a:latin typeface="+mn-lt"/>
                <a:ea typeface="Times New Roman" panose="02020603050405020304" pitchFamily="18" charset="0"/>
                <a:cs typeface="Times New Roman" panose="02020603050405020304" pitchFamily="18" charset="0"/>
              </a:rPr>
              <a:t>la </a:t>
            </a:r>
            <a:r>
              <a:rPr lang="es-ES" sz="1200" noProof="0" dirty="0">
                <a:latin typeface="+mn-lt"/>
                <a:ea typeface="Times New Roman" panose="02020603050405020304" pitchFamily="18" charset="0"/>
                <a:cs typeface="Times New Roman" panose="02020603050405020304" pitchFamily="18" charset="0"/>
              </a:rPr>
              <a:t>misión de </a:t>
            </a:r>
            <a:r>
              <a:rPr lang="es-ES" sz="1200" b="0" i="1" noProof="0" dirty="0">
                <a:latin typeface="+mn-lt"/>
                <a:ea typeface="Times New Roman" panose="02020603050405020304" pitchFamily="18" charset="0"/>
                <a:cs typeface="Times New Roman" panose="02020603050405020304" pitchFamily="18" charset="0"/>
              </a:rPr>
              <a:t>la OMSA </a:t>
            </a:r>
            <a:r>
              <a:rPr lang="es-ES" sz="1200" noProof="0" dirty="0">
                <a:latin typeface="+mn-lt"/>
                <a:ea typeface="Times New Roman" panose="02020603050405020304" pitchFamily="18" charset="0"/>
                <a:cs typeface="Times New Roman" panose="02020603050405020304" pitchFamily="18" charset="0"/>
              </a:rPr>
              <a:t>se centra en proteger la salud animal. </a:t>
            </a:r>
          </a:p>
          <a:p>
            <a:pPr>
              <a:lnSpc>
                <a:spcPct val="115000"/>
              </a:lnSpc>
            </a:pPr>
            <a:r>
              <a:rPr lang="es-ES" sz="1200" noProof="0" dirty="0">
                <a:latin typeface="+mn-lt"/>
                <a:ea typeface="Times New Roman" panose="02020603050405020304" pitchFamily="18" charset="0"/>
                <a:cs typeface="Times New Roman" panose="02020603050405020304" pitchFamily="18" charset="0"/>
              </a:rPr>
              <a:t> </a:t>
            </a:r>
          </a:p>
          <a:p>
            <a:pPr marL="171450" marR="0" lvl="0" indent="-171450" algn="l" defTabSz="914400" rtl="0" eaLnBrk="1" fontAlgn="auto" latinLnBrk="0" hangingPunct="1">
              <a:lnSpc>
                <a:spcPct val="115000"/>
              </a:lnSpc>
              <a:spcBef>
                <a:spcPts val="0"/>
              </a:spcBef>
              <a:spcAft>
                <a:spcPts val="1245"/>
              </a:spcAft>
              <a:buClrTx/>
              <a:buSzTx/>
              <a:buFont typeface="Arial" panose="020B0604020202020204" pitchFamily="34" charset="0"/>
              <a:buChar char="•"/>
              <a:tabLst/>
              <a:defRPr/>
            </a:pPr>
            <a:r>
              <a:rPr lang="es-ES" b="1" u="sng" noProof="0" dirty="0">
                <a:latin typeface="+mn-lt"/>
              </a:rPr>
              <a:t>Diga: </a:t>
            </a:r>
            <a:r>
              <a:rPr lang="es-ES" sz="1200" noProof="0" dirty="0">
                <a:latin typeface="+mn-lt"/>
                <a:ea typeface="Times New Roman" panose="02020603050405020304" pitchFamily="18" charset="0"/>
                <a:cs typeface="Times New Roman" panose="02020603050405020304" pitchFamily="18" charset="0"/>
              </a:rPr>
              <a:t>Además, la OMSA también promueve los servicios veterinarios; salvaguarda el comercio mundial mediante la publicación de normas sanitarias para el comercio internacional de animales y productos de origen animal; y proporciona una mejor garantía de los alimentos de origen animal y promueve el bienestar animal mediante un enfoque basado en la ciencia. </a:t>
            </a:r>
          </a:p>
          <a:p>
            <a:endParaRPr lang="es-ES" b="1" i="1" noProof="0" dirty="0">
              <a:latin typeface="+mn-lt"/>
            </a:endParaRPr>
          </a:p>
          <a:p>
            <a:pPr marL="171450" lvl="0" indent="-171450">
              <a:lnSpc>
                <a:spcPct val="115000"/>
              </a:lnSpc>
              <a:buFont typeface="Wingdings" panose="05000000000000000000" pitchFamily="2" charset="2"/>
              <a:buChar char="v"/>
            </a:pPr>
            <a:r>
              <a:rPr lang="es-ES" sz="1200" b="1" i="1" noProof="0" dirty="0">
                <a:latin typeface="+mn-lt"/>
                <a:ea typeface="Times New Roman" panose="02020603050405020304" pitchFamily="18" charset="0"/>
                <a:cs typeface="Times New Roman" panose="02020603050405020304" pitchFamily="18" charset="0"/>
              </a:rPr>
              <a:t>OMSA apoya:</a:t>
            </a:r>
          </a:p>
          <a:p>
            <a:pPr marL="628650" lvl="1" indent="-171450">
              <a:lnSpc>
                <a:spcPct val="115000"/>
              </a:lnSpc>
              <a:buFont typeface="Courier New" panose="02070309020205020404" pitchFamily="49" charset="0"/>
              <a:buChar char="o"/>
            </a:pPr>
            <a:r>
              <a:rPr lang="es-ES" sz="1200" b="1" i="1" noProof="0" dirty="0">
                <a:latin typeface="+mn-lt"/>
                <a:ea typeface="Times New Roman" panose="02020603050405020304" pitchFamily="18" charset="0"/>
                <a:cs typeface="Times New Roman" panose="02020603050405020304" pitchFamily="18" charset="0"/>
              </a:rPr>
              <a:t>El intercambio de datos y mayor conciencia sobre las enfermedades animales en el mundo </a:t>
            </a:r>
          </a:p>
          <a:p>
            <a:pPr marL="628650" lvl="1" indent="-171450">
              <a:lnSpc>
                <a:spcPct val="115000"/>
              </a:lnSpc>
              <a:buFont typeface="Courier New" panose="02070309020205020404" pitchFamily="49" charset="0"/>
              <a:buChar char="o"/>
            </a:pPr>
            <a:r>
              <a:rPr lang="es-ES" sz="1200" b="1" i="1" noProof="0" dirty="0">
                <a:latin typeface="+mn-lt"/>
                <a:ea typeface="Times New Roman" panose="02020603050405020304" pitchFamily="18" charset="0"/>
                <a:cs typeface="Times New Roman" panose="02020603050405020304" pitchFamily="18" charset="0"/>
              </a:rPr>
              <a:t>La recolecta, análisa y difunde información científica relacionada con la sanidad animal </a:t>
            </a:r>
          </a:p>
          <a:p>
            <a:pPr marL="628650" lvl="1" indent="-171450">
              <a:lnSpc>
                <a:spcPct val="115000"/>
              </a:lnSpc>
              <a:buFont typeface="Courier New" panose="02070309020205020404" pitchFamily="49" charset="0"/>
              <a:buChar char="o"/>
            </a:pPr>
            <a:r>
              <a:rPr lang="es-ES" sz="1200" b="1" i="1" noProof="0" dirty="0">
                <a:latin typeface="+mn-lt"/>
                <a:ea typeface="Times New Roman" panose="02020603050405020304" pitchFamily="18" charset="0"/>
                <a:cs typeface="Times New Roman" panose="02020603050405020304" pitchFamily="18" charset="0"/>
              </a:rPr>
              <a:t>El control y erradicación de enfermedades animales (incluidas las zoonosis) mediante la prestación de asistencia técnica a los países miembros. </a:t>
            </a:r>
          </a:p>
          <a:p>
            <a:pPr marL="628650" lvl="1" indent="-171450">
              <a:lnSpc>
                <a:spcPct val="115000"/>
              </a:lnSpc>
              <a:buFont typeface="Courier New" panose="02070309020205020404" pitchFamily="49" charset="0"/>
              <a:buChar char="o"/>
            </a:pPr>
            <a:r>
              <a:rPr lang="es-ES" sz="1200" b="1" i="1" noProof="0" dirty="0">
                <a:latin typeface="+mn-lt"/>
                <a:ea typeface="Times New Roman" panose="02020603050405020304" pitchFamily="18" charset="0"/>
                <a:cs typeface="Times New Roman" panose="02020603050405020304" pitchFamily="18" charset="0"/>
              </a:rPr>
              <a:t>Y mantiene el Sistema Mundial de Información Zoosanitaria (WAHIS, por sus siglas en inglés), que es una base de datos actualizada que proporciona información sobre eventos importantes de enfermedades animales en todo el mundo. </a:t>
            </a:r>
          </a:p>
          <a:p>
            <a:endParaRPr lang="en-US" b="1" i="1" dirty="0">
              <a:latin typeface="+mn-lt"/>
            </a:endParaRPr>
          </a:p>
          <a:p>
            <a:endParaRPr lang="en-US" b="1" dirty="0">
              <a:latin typeface="+mn-lt"/>
            </a:endParaRPr>
          </a:p>
          <a:p>
            <a:endParaRPr lang="en-US" b="1" dirty="0">
              <a:latin typeface="+mn-lt"/>
            </a:endParaRPr>
          </a:p>
          <a:p>
            <a:endParaRPr lang="en-US" b="1" dirty="0">
              <a:latin typeface="+mn-lt"/>
            </a:endParaRPr>
          </a:p>
          <a:p>
            <a:endParaRPr lang="en-US" b="1" dirty="0">
              <a:latin typeface="+mn-lt"/>
            </a:endParaRPr>
          </a:p>
          <a:p>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11</a:t>
            </a:fld>
            <a:endParaRPr lang="en-US"/>
          </a:p>
        </p:txBody>
      </p:sp>
    </p:spTree>
    <p:extLst>
      <p:ext uri="{BB962C8B-B14F-4D97-AF65-F5344CB8AC3E}">
        <p14:creationId xmlns:p14="http://schemas.microsoft.com/office/powerpoint/2010/main" val="22012168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mn-lt"/>
              </a:rPr>
              <a:t>Notas del instructor: </a:t>
            </a:r>
          </a:p>
          <a:p>
            <a:pPr marL="0" marR="0" lvl="0" indent="0" algn="l" defTabSz="914400" rtl="0" eaLnBrk="1" fontAlgn="auto" latinLnBrk="0" hangingPunct="1">
              <a:lnSpc>
                <a:spcPct val="115000"/>
              </a:lnSpc>
              <a:spcBef>
                <a:spcPts val="0"/>
              </a:spcBef>
              <a:spcAft>
                <a:spcPts val="1245"/>
              </a:spcAft>
              <a:buClrTx/>
              <a:buSzTx/>
              <a:buFont typeface="Arial" panose="020B0604020202020204" pitchFamily="34" charset="0"/>
              <a:buNone/>
              <a:tabLst/>
              <a:defRPr/>
            </a:pPr>
            <a:endParaRPr lang="es-ES" sz="1200" b="1" noProof="0" dirty="0">
              <a:latin typeface="+mn-lt"/>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245"/>
              </a:spcAft>
              <a:buClrTx/>
              <a:buSzTx/>
              <a:buFont typeface="Arial" panose="020B0604020202020204" pitchFamily="34" charset="0"/>
              <a:buChar char="•"/>
              <a:tabLst/>
              <a:defRPr/>
            </a:pPr>
            <a:r>
              <a:rPr lang="es-ES" b="1" u="sng" noProof="0" dirty="0">
                <a:latin typeface="+mn-lt"/>
              </a:rPr>
              <a:t>Diga: </a:t>
            </a:r>
            <a:r>
              <a:rPr lang="es-ES" sz="1200" noProof="0" dirty="0">
                <a:latin typeface="+mn-lt"/>
                <a:ea typeface="Times New Roman" panose="02020603050405020304" pitchFamily="18" charset="0"/>
                <a:cs typeface="Times New Roman" panose="02020603050405020304" pitchFamily="18" charset="0"/>
              </a:rPr>
              <a:t>Otra organización del cuatripartito que apoya la salud animal es la Organización de las Naciones Unidas para la Agricultura y la Alimentación, conocida como FAO pro sus siglas en inglés.   La FAO se centra en las enfermedades emergentes del ganado y en cómo prevenir, controlar y vigilar las enfermedades del ganado.  </a:t>
            </a:r>
            <a:r>
              <a:rPr lang="es-ES" sz="1200" b="0" noProof="0" dirty="0">
                <a:latin typeface="+mn-lt"/>
                <a:ea typeface="Times New Roman" panose="02020603050405020304" pitchFamily="18" charset="0"/>
                <a:cs typeface="Times New Roman" panose="02020603050405020304" pitchFamily="18" charset="0"/>
              </a:rPr>
              <a:t>Un punto importante que hay que saber es que la FAO también proporciona formación y asistencia técnica a los países sobre:</a:t>
            </a:r>
          </a:p>
          <a:p>
            <a:pPr marL="628650" lvl="1" indent="-171450">
              <a:lnSpc>
                <a:spcPct val="115000"/>
              </a:lnSpc>
              <a:buFont typeface="Courier New" panose="02070309020205020404" pitchFamily="49" charset="0"/>
              <a:buChar char="o"/>
            </a:pPr>
            <a:r>
              <a:rPr lang="es-ES" sz="1200" b="0" noProof="0" dirty="0">
                <a:latin typeface="+mn-lt"/>
                <a:ea typeface="Times New Roman" panose="02020603050405020304" pitchFamily="18" charset="0"/>
                <a:cs typeface="Times New Roman" panose="02020603050405020304" pitchFamily="18" charset="0"/>
              </a:rPr>
              <a:t>Vigilancia de las enfermedades</a:t>
            </a:r>
          </a:p>
          <a:p>
            <a:pPr marL="628650" lvl="1" indent="-171450">
              <a:lnSpc>
                <a:spcPct val="115000"/>
              </a:lnSpc>
              <a:buFont typeface="Courier New" panose="02070309020205020404" pitchFamily="49" charset="0"/>
              <a:buChar char="o"/>
            </a:pPr>
            <a:r>
              <a:rPr lang="es-ES" sz="1200" b="0" noProof="0" dirty="0">
                <a:latin typeface="+mn-lt"/>
                <a:ea typeface="Times New Roman" panose="02020603050405020304" pitchFamily="18" charset="0"/>
                <a:cs typeface="Times New Roman" panose="02020603050405020304" pitchFamily="18" charset="0"/>
              </a:rPr>
              <a:t>Diagnósticos de laboratorio</a:t>
            </a:r>
          </a:p>
          <a:p>
            <a:pPr marL="628650" lvl="1" indent="-171450">
              <a:lnSpc>
                <a:spcPct val="115000"/>
              </a:lnSpc>
              <a:buFont typeface="Courier New" panose="02070309020205020404" pitchFamily="49" charset="0"/>
              <a:buChar char="o"/>
            </a:pPr>
            <a:r>
              <a:rPr lang="es-ES" sz="1200" b="0" noProof="0" dirty="0">
                <a:latin typeface="+mn-lt"/>
                <a:ea typeface="Times New Roman" panose="02020603050405020304" pitchFamily="18" charset="0"/>
                <a:cs typeface="Times New Roman" panose="02020603050405020304" pitchFamily="18" charset="0"/>
              </a:rPr>
              <a:t>Notificación e investigación de brotes</a:t>
            </a:r>
          </a:p>
          <a:p>
            <a:pPr marL="628650" lvl="1" indent="-171450">
              <a:lnSpc>
                <a:spcPct val="115000"/>
              </a:lnSpc>
              <a:buFont typeface="Courier New" panose="02070309020205020404" pitchFamily="49" charset="0"/>
              <a:buChar char="o"/>
            </a:pPr>
            <a:r>
              <a:rPr lang="es-ES" sz="1200" b="0" noProof="0" dirty="0">
                <a:latin typeface="+mn-lt"/>
                <a:ea typeface="Times New Roman" panose="02020603050405020304" pitchFamily="18" charset="0"/>
                <a:cs typeface="Times New Roman" panose="02020603050405020304" pitchFamily="18" charset="0"/>
              </a:rPr>
              <a:t>Preparación y respuesta</a:t>
            </a:r>
            <a:endParaRPr lang="es-ES" sz="1200" b="1" noProof="0" dirty="0">
              <a:latin typeface="+mn-lt"/>
              <a:ea typeface="Times New Roman" panose="02020603050405020304" pitchFamily="18" charset="0"/>
              <a:cs typeface="Times New Roman" panose="02020603050405020304" pitchFamily="18" charset="0"/>
            </a:endParaRPr>
          </a:p>
          <a:p>
            <a:pPr marL="171450" indent="-171450">
              <a:lnSpc>
                <a:spcPct val="115000"/>
              </a:lnSpc>
              <a:buFont typeface="Courier New" panose="02070309020205020404" pitchFamily="49" charset="0"/>
              <a:buChar char="o"/>
            </a:pPr>
            <a:endParaRPr lang="es-ES" sz="1200" noProof="0" dirty="0">
              <a:latin typeface="+mn-lt"/>
              <a:ea typeface="Times New Roman" panose="02020603050405020304" pitchFamily="18" charset="0"/>
              <a:cs typeface="Times New Roman" panose="02020603050405020304" pitchFamily="18" charset="0"/>
            </a:endParaRPr>
          </a:p>
          <a:p>
            <a:pPr marL="171450" indent="-171450">
              <a:lnSpc>
                <a:spcPct val="115000"/>
              </a:lnSpc>
              <a:buFont typeface="Arial" panose="020B0604020202020204" pitchFamily="34" charset="0"/>
              <a:buChar char="•"/>
            </a:pPr>
            <a:r>
              <a:rPr lang="es-ES" b="1" u="sng" noProof="0" dirty="0">
                <a:latin typeface="+mn-lt"/>
              </a:rPr>
              <a:t>Diga: </a:t>
            </a:r>
            <a:r>
              <a:rPr lang="es-ES" sz="1200" noProof="0" dirty="0">
                <a:latin typeface="+mn-lt"/>
                <a:ea typeface="Times New Roman" panose="02020603050405020304" pitchFamily="18" charset="0"/>
                <a:cs typeface="Times New Roman" panose="02020603050405020304" pitchFamily="18" charset="0"/>
              </a:rPr>
              <a:t>La FAO también proporciona herramientas que pueden apoyar la vigilancia de estas enfermedades del ganado a través de sistemas de alerta temprana y una plataforma mundial de notificación y seguimiento: estas son conocidas como GLEWS y EMPRES-i+.</a:t>
            </a:r>
          </a:p>
          <a:p>
            <a:endParaRPr lang="en-US" b="1" dirty="0"/>
          </a:p>
          <a:p>
            <a:pPr marL="0" marR="0" lvl="0" indent="0" algn="l" defTabSz="914400" rtl="0" eaLnBrk="1" fontAlgn="auto" latinLnBrk="0" hangingPunct="1">
              <a:lnSpc>
                <a:spcPct val="115000"/>
              </a:lnSpc>
              <a:spcBef>
                <a:spcPts val="0"/>
              </a:spcBef>
              <a:spcAft>
                <a:spcPts val="1245"/>
              </a:spcAft>
              <a:buClrTx/>
              <a:buSzTx/>
              <a:buFont typeface="Arial" panose="020B0604020202020204" pitchFamily="34" charset="0"/>
              <a:buNone/>
              <a:tabLst/>
              <a:defRPr/>
            </a:pPr>
            <a:endParaRPr lang="en-US" sz="1200" b="1" dirty="0">
              <a:latin typeface="+mn-l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1245"/>
              </a:spcAft>
              <a:buClrTx/>
              <a:buSzTx/>
              <a:buFont typeface="Arial" panose="020B0604020202020204" pitchFamily="34" charset="0"/>
              <a:buNone/>
              <a:tabLst/>
              <a:defRPr/>
            </a:pPr>
            <a:endParaRPr lang="en-US" sz="1200" b="1" dirty="0">
              <a:latin typeface="+mn-l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1245"/>
              </a:spcAft>
              <a:buClrTx/>
              <a:buSzTx/>
              <a:buFont typeface="Arial" panose="020B0604020202020204" pitchFamily="34" charset="0"/>
              <a:buNone/>
              <a:tabLst/>
              <a:defRPr/>
            </a:pPr>
            <a:endParaRPr lang="en-US" sz="1200" b="1" dirty="0">
              <a:latin typeface="+mn-lt"/>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EB32458-B0FD-4E0D-A69A-149897CA0BBB}" type="slidenum">
              <a:rPr lang="en-US" smtClean="0"/>
              <a:t>12</a:t>
            </a:fld>
            <a:endParaRPr lang="en-US"/>
          </a:p>
        </p:txBody>
      </p:sp>
    </p:spTree>
    <p:extLst>
      <p:ext uri="{BB962C8B-B14F-4D97-AF65-F5344CB8AC3E}">
        <p14:creationId xmlns:p14="http://schemas.microsoft.com/office/powerpoint/2010/main" val="2153887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r>
              <a:rPr lang="es-ES" b="1" noProof="0" dirty="0">
                <a:latin typeface="+mn-lt"/>
              </a:rPr>
              <a:t>Notas para el instructor: </a:t>
            </a:r>
          </a:p>
          <a:p>
            <a:endParaRPr lang="es-ES" b="1" noProof="0" dirty="0">
              <a:latin typeface="+mn-lt"/>
            </a:endParaRPr>
          </a:p>
          <a:p>
            <a:pPr marL="171450" indent="-171450">
              <a:buFont typeface="Arial" panose="020B0604020202020204" pitchFamily="34" charset="0"/>
              <a:buChar char="•"/>
            </a:pPr>
            <a:r>
              <a:rPr lang="es-ES" b="1" u="sng" noProof="0" dirty="0">
                <a:latin typeface="+mn-lt"/>
              </a:rPr>
              <a:t>Diga: Otra </a:t>
            </a:r>
            <a:r>
              <a:rPr lang="es-ES" b="0" i="0" noProof="0" dirty="0">
                <a:latin typeface="+mn-lt"/>
              </a:rPr>
              <a:t>organización internacional que representa al sector de la salud ambiental en el cuatripartito es el </a:t>
            </a:r>
            <a:r>
              <a:rPr lang="es-ES" b="0" i="0" noProof="0" dirty="0">
                <a:solidFill>
                  <a:srgbClr val="4D5156"/>
                </a:solidFill>
                <a:effectLst/>
                <a:latin typeface="+mn-lt"/>
              </a:rPr>
              <a:t>Programa de las Naciones Unidas para el Medio Ambiente o PNUMA.  El PNUMA es la principal autoridad medioambiental del sistema de las Naciones Unidas.  Se centra en abordar los retos medioambientales más vitales de la actualidad.  El Programa de las Naciones Unidas para el Medio Ambiente también evalúa las causas primarias de las tres crisis más críticas a las que se enfrenta el mundo en la actualidad: </a:t>
            </a:r>
            <a:r>
              <a:rPr lang="es-ES" b="1" i="1" noProof="0" dirty="0">
                <a:solidFill>
                  <a:srgbClr val="4D5156"/>
                </a:solidFill>
                <a:effectLst/>
                <a:latin typeface="+mn-lt"/>
              </a:rPr>
              <a:t>el cambio climático</a:t>
            </a:r>
            <a:r>
              <a:rPr lang="es-ES" b="0" i="1" noProof="0" dirty="0">
                <a:solidFill>
                  <a:srgbClr val="4D5156"/>
                </a:solidFill>
                <a:effectLst/>
                <a:latin typeface="+mn-lt"/>
              </a:rPr>
              <a:t>, la </a:t>
            </a:r>
            <a:r>
              <a:rPr lang="es-ES" b="1" i="1" noProof="0" dirty="0">
                <a:solidFill>
                  <a:srgbClr val="4D5156"/>
                </a:solidFill>
                <a:effectLst/>
                <a:latin typeface="+mn-lt"/>
              </a:rPr>
              <a:t>pérdida de naturaleza y biodiversidad</a:t>
            </a:r>
            <a:r>
              <a:rPr lang="es-ES" b="0" i="1" noProof="0" dirty="0">
                <a:solidFill>
                  <a:srgbClr val="4D5156"/>
                </a:solidFill>
                <a:effectLst/>
                <a:latin typeface="+mn-lt"/>
              </a:rPr>
              <a:t>, </a:t>
            </a:r>
            <a:r>
              <a:rPr lang="es-ES" b="0" i="0" noProof="0" dirty="0">
                <a:solidFill>
                  <a:srgbClr val="4D5156"/>
                </a:solidFill>
                <a:effectLst/>
                <a:latin typeface="+mn-lt"/>
              </a:rPr>
              <a:t>y la </a:t>
            </a:r>
            <a:r>
              <a:rPr lang="es-ES" b="1" i="1" noProof="0" dirty="0">
                <a:solidFill>
                  <a:srgbClr val="4D5156"/>
                </a:solidFill>
                <a:effectLst/>
                <a:latin typeface="+mn-lt"/>
              </a:rPr>
              <a:t>contaminación</a:t>
            </a:r>
            <a:r>
              <a:rPr lang="es-ES" b="0" i="0" noProof="0" dirty="0">
                <a:solidFill>
                  <a:srgbClr val="4D5156"/>
                </a:solidFill>
                <a:effectLst/>
                <a:latin typeface="+mn-lt"/>
              </a:rPr>
              <a:t>.  La Sala ituacional del Medio Ambiente Mundial ofrece a los usuarios información validada para tomar decisiones basadas en evidencia sobre temas medioambientales.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i="0" noProof="0" dirty="0">
              <a:solidFill>
                <a:srgbClr val="4D5156"/>
              </a:solidFill>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b="1" i="1" noProof="0" dirty="0">
                <a:solidFill>
                  <a:srgbClr val="4D5156"/>
                </a:solidFill>
                <a:effectLst/>
                <a:latin typeface="+mn-lt"/>
              </a:rPr>
              <a:t>Se puede acceder a la Sala de Situación del Medio Ambiente Mundial en </a:t>
            </a:r>
            <a:r>
              <a:rPr lang="es-ES" b="1" i="1" noProof="0" dirty="0">
                <a:latin typeface="+mn-lt"/>
                <a:hlinkClick r:id="rId3"/>
              </a:rPr>
              <a:t>https://wesr.unep.org/</a:t>
            </a:r>
            <a:endParaRPr lang="es-ES" b="1" i="1" noProof="0" dirty="0">
              <a:latin typeface="+mn-lt"/>
            </a:endParaRPr>
          </a:p>
          <a:p>
            <a:endParaRPr lang="fr-FR" b="1" i="1" dirty="0">
              <a:latin typeface="+mn-lt"/>
            </a:endParaRPr>
          </a:p>
          <a:p>
            <a:endParaRPr lang="en-US" b="1" i="1" dirty="0">
              <a:latin typeface="+mn-lt"/>
            </a:endParaRPr>
          </a:p>
          <a:p>
            <a:endParaRPr lang="en-US" b="1" dirty="0">
              <a:latin typeface="+mn-lt"/>
            </a:endParaRPr>
          </a:p>
          <a:p>
            <a:endParaRPr lang="en-US" b="1" dirty="0">
              <a:latin typeface="+mn-lt"/>
            </a:endParaRPr>
          </a:p>
          <a:p>
            <a:endParaRPr lang="en-US" b="1" dirty="0">
              <a:latin typeface="+mn-lt"/>
            </a:endParaRPr>
          </a:p>
          <a:p>
            <a:endParaRPr lang="en-US" b="1" dirty="0">
              <a:latin typeface="+mn-lt"/>
            </a:endParaRPr>
          </a:p>
          <a:p>
            <a:endParaRPr lang="en-US" b="1" dirty="0">
              <a:latin typeface="+mn-lt"/>
            </a:endParaRPr>
          </a:p>
          <a:p>
            <a:endParaRPr lang="en-US" b="1" dirty="0">
              <a:latin typeface="+mn-lt"/>
            </a:endParaRPr>
          </a:p>
          <a:p>
            <a:endParaRPr lang="en-US" b="1" dirty="0">
              <a:latin typeface="+mn-lt"/>
            </a:endParaRPr>
          </a:p>
          <a:p>
            <a:endParaRPr lang="fr-FR" b="1"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B32458-B0FD-4E0D-A69A-149897CA0BB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78259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noProof="0" dirty="0">
                <a:latin typeface="+mn-lt"/>
              </a:rPr>
              <a:t>Notas para el instructor:</a:t>
            </a:r>
          </a:p>
          <a:p>
            <a:endParaRPr lang="es-ES" sz="1200" b="1" noProof="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s-ES" sz="1200" b="1" i="1" noProof="0" dirty="0">
                <a:latin typeface="+mn-lt"/>
              </a:rPr>
              <a:t>El cuatripartito formado por la OMS, OMSA, FAO, y el PNUMA elaboró un Plan de Acción Conjunto para trabajar con el enfoque Una Sola Salud. Este plan </a:t>
            </a:r>
            <a:r>
              <a:rPr lang="es-ES" sz="1200" b="1" i="1" noProof="0" dirty="0">
                <a:solidFill>
                  <a:srgbClr val="1A1A1A"/>
                </a:solidFill>
                <a:effectLst/>
                <a:latin typeface="+mn-lt"/>
              </a:rPr>
              <a:t>describe la manera en que las cuatro organizaciones trabajan juntas para promover y apoyar el enfoque de Una Sola Salud. Es importante destacar que el FETP está alineado con este Plan de Acción Conjunto. </a:t>
            </a:r>
            <a:r>
              <a:rPr lang="es-ES" sz="1200" b="1" i="1" noProof="0" dirty="0">
                <a:latin typeface="+mn-lt"/>
              </a:rPr>
              <a:t>Fortalecer al personal de salud pública mediante la formación en vigilancia e investigación de brotes puede ayudar a </a:t>
            </a:r>
            <a:r>
              <a:rPr lang="es-ES" sz="1200" b="1" i="1" noProof="0" dirty="0">
                <a:effectLst/>
                <a:latin typeface="+mn-lt"/>
              </a:rPr>
              <a:t>hacer frente a las amenazas sanitarias en la interfaz entre la salud humana, animal y medioambiental.</a:t>
            </a:r>
          </a:p>
          <a:p>
            <a:endParaRPr lang="es-ES" sz="1200" b="1" i="1" noProof="0" dirty="0">
              <a:latin typeface="+mn-lt"/>
            </a:endParaRPr>
          </a:p>
          <a:p>
            <a:pPr marL="171450" indent="-171450">
              <a:buFont typeface="Arial" panose="020B0604020202020204" pitchFamily="34" charset="0"/>
              <a:buChar char="•"/>
            </a:pPr>
            <a:r>
              <a:rPr lang="es-ES" sz="1200" b="1" u="sng" noProof="0" dirty="0">
                <a:latin typeface="+mn-lt"/>
              </a:rPr>
              <a:t>Diga: </a:t>
            </a:r>
            <a:r>
              <a:rPr lang="es-ES" sz="1200" b="0" noProof="0" dirty="0">
                <a:latin typeface="+mn-lt"/>
              </a:rPr>
              <a:t>Los socios pueden consultar el Plan de Acción Conjunto del enfoque de Una Sola Salud para comprender cómo los principales organismos internacionales de los sectores de la salud humana, animal y medioambiental colaboran para </a:t>
            </a:r>
            <a:r>
              <a:rPr lang="es-ES" sz="1200" b="0" i="0" noProof="0" dirty="0">
                <a:solidFill>
                  <a:srgbClr val="1A1A1A"/>
                </a:solidFill>
                <a:effectLst/>
                <a:latin typeface="+mn-lt"/>
              </a:rPr>
              <a:t>promover y apoyar la aplicación </a:t>
            </a:r>
            <a:r>
              <a:rPr lang="es-ES" sz="1200" b="0" noProof="0" dirty="0">
                <a:latin typeface="+mn-lt"/>
              </a:rPr>
              <a:t>del enfoque </a:t>
            </a:r>
            <a:r>
              <a:rPr lang="es-ES" sz="1200" b="0" i="0" noProof="0" dirty="0">
                <a:solidFill>
                  <a:srgbClr val="1A1A1A"/>
                </a:solidFill>
                <a:effectLst/>
                <a:latin typeface="+mn-lt"/>
              </a:rPr>
              <a:t>Una Sola Salud</a:t>
            </a:r>
            <a:r>
              <a:rPr lang="es-ES" sz="1200" b="0" strike="noStrike" noProof="0" dirty="0">
                <a:latin typeface="+mn-lt"/>
              </a:rPr>
              <a:t>. </a:t>
            </a:r>
            <a:r>
              <a:rPr lang="es-ES" sz="1200" b="0" noProof="0" dirty="0">
                <a:latin typeface="+mn-lt"/>
              </a:rPr>
              <a:t>El Plan de Acción Conjunto Una Sola Salud consta de </a:t>
            </a:r>
            <a:r>
              <a:rPr lang="es-ES" sz="1200" b="1" noProof="0" dirty="0">
                <a:latin typeface="+mn-lt"/>
              </a:rPr>
              <a:t>6 vías de acción</a:t>
            </a:r>
            <a:r>
              <a:rPr lang="es-ES" sz="1200" b="0" noProof="0" dirty="0">
                <a:latin typeface="+mn-lt"/>
              </a:rPr>
              <a:t>:</a:t>
            </a:r>
          </a:p>
          <a:p>
            <a:pPr marL="171450" indent="-171450">
              <a:buFont typeface="Arial" panose="020B0604020202020204" pitchFamily="34" charset="0"/>
              <a:buChar char="•"/>
            </a:pPr>
            <a:endParaRPr lang="es-ES" sz="1200" b="0" noProof="0" dirty="0">
              <a:latin typeface="+mn-lt"/>
            </a:endParaRPr>
          </a:p>
          <a:p>
            <a:pPr marL="171450" indent="-171450">
              <a:buFont typeface="Arial" panose="020B0604020202020204" pitchFamily="34" charset="0"/>
              <a:buChar char="•"/>
            </a:pPr>
            <a:r>
              <a:rPr lang="es-ES" b="1" u="sng" noProof="0"/>
              <a:t>Lee:</a:t>
            </a:r>
            <a:r>
              <a:rPr lang="es-ES" sz="1200" b="0" noProof="0">
                <a:latin typeface="+mn-lt"/>
              </a:rPr>
              <a:t> </a:t>
            </a:r>
            <a:r>
              <a:rPr lang="es-ES" sz="1200" b="0" noProof="0" dirty="0">
                <a:latin typeface="+mn-lt"/>
              </a:rPr>
              <a:t>la información sobre las seis líneas de actuación que se incluyen en la diapositiva.</a:t>
            </a:r>
          </a:p>
        </p:txBody>
      </p:sp>
      <p:sp>
        <p:nvSpPr>
          <p:cNvPr id="4" name="Slide Number Placeholder 3"/>
          <p:cNvSpPr>
            <a:spLocks noGrp="1"/>
          </p:cNvSpPr>
          <p:nvPr>
            <p:ph type="sldNum" sz="quarter" idx="5"/>
          </p:nvPr>
        </p:nvSpPr>
        <p:spPr/>
        <p:txBody>
          <a:bodyPr/>
          <a:lstStyle/>
          <a:p>
            <a:fld id="{064EA7F3-87C3-4B9C-A326-5DF204C82D74}" type="slidenum">
              <a:rPr lang="en-US" smtClean="0"/>
              <a:t>14</a:t>
            </a:fld>
            <a:endParaRPr lang="en-US"/>
          </a:p>
        </p:txBody>
      </p:sp>
    </p:spTree>
    <p:extLst>
      <p:ext uri="{BB962C8B-B14F-4D97-AF65-F5344CB8AC3E}">
        <p14:creationId xmlns:p14="http://schemas.microsoft.com/office/powerpoint/2010/main" val="15486868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a:spcBef>
                <a:spcPts val="1245"/>
              </a:spcBef>
              <a:spcAft>
                <a:spcPts val="622"/>
              </a:spcAft>
            </a:pPr>
            <a:r>
              <a:rPr lang="es-ES" sz="1200" b="1" noProof="0" dirty="0">
                <a:latin typeface="+mj-lt"/>
              </a:rPr>
              <a:t>Notas para el instructor:</a:t>
            </a:r>
          </a:p>
          <a:p>
            <a:pPr>
              <a:lnSpc>
                <a:spcPct val="115000"/>
              </a:lnSpc>
              <a:spcAft>
                <a:spcPts val="1245"/>
              </a:spcAft>
            </a:pPr>
            <a:r>
              <a:rPr lang="es-ES" sz="1200" b="0" i="1" u="none" noProof="0" dirty="0">
                <a:latin typeface="+mj-lt"/>
                <a:ea typeface="Times New Roman" panose="02020603050405020304" pitchFamily="18" charset="0"/>
                <a:cs typeface="Times New Roman" panose="02020603050405020304" pitchFamily="18" charset="0"/>
              </a:rPr>
              <a:t> </a:t>
            </a:r>
            <a:endParaRPr lang="es-ES" sz="1200" noProof="0" dirty="0">
              <a:latin typeface="+mn-lt"/>
              <a:ea typeface="Times New Roman" panose="02020603050405020304" pitchFamily="18" charset="0"/>
              <a:cs typeface="Times New Roman" panose="02020603050405020304" pitchFamily="18" charset="0"/>
            </a:endParaRPr>
          </a:p>
          <a:p>
            <a:pPr marL="171450" indent="-171450">
              <a:lnSpc>
                <a:spcPct val="115000"/>
              </a:lnSpc>
              <a:spcAft>
                <a:spcPts val="1245"/>
              </a:spcAft>
              <a:buFont typeface="Arial" panose="020B0604020202020204" pitchFamily="34" charset="0"/>
              <a:buChar char="•"/>
            </a:pPr>
            <a:r>
              <a:rPr lang="es-ES" sz="1200" b="1" u="sng" noProof="0" dirty="0">
                <a:latin typeface="+mn-lt"/>
                <a:ea typeface="Times New Roman" panose="02020603050405020304" pitchFamily="18" charset="0"/>
                <a:cs typeface="Times New Roman" panose="02020603050405020304" pitchFamily="18" charset="0"/>
              </a:rPr>
              <a:t>Pida a </a:t>
            </a:r>
            <a:r>
              <a:rPr lang="es-ES" sz="1200" noProof="0" dirty="0">
                <a:latin typeface="+mn-lt"/>
                <a:ea typeface="Times New Roman" panose="02020603050405020304" pitchFamily="18" charset="0"/>
                <a:cs typeface="Times New Roman" panose="02020603050405020304" pitchFamily="18" charset="0"/>
              </a:rPr>
              <a:t>los participantes que se tomen un momento para leer la diapositiva de resumen.</a:t>
            </a:r>
          </a:p>
          <a:p>
            <a:pPr marL="457200" lvl="1" indent="0">
              <a:lnSpc>
                <a:spcPct val="115000"/>
              </a:lnSpc>
              <a:spcAft>
                <a:spcPts val="1245"/>
              </a:spcAft>
              <a:buFont typeface="Courier New" panose="02070309020205020404" pitchFamily="49" charset="0"/>
              <a:buNone/>
            </a:pPr>
            <a:endParaRPr lang="es-ES" sz="1200" noProof="0" dirty="0">
              <a:latin typeface="+mn-lt"/>
              <a:ea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r>
              <a:rPr lang="es-ES" noProof="0" dirty="0">
                <a:latin typeface="+mn-lt"/>
              </a:rPr>
              <a:t>Pregunte si necesitan se aclaren dudas, que compartan sus reflexiones o comentarios antes de seguir adelante.</a:t>
            </a:r>
          </a:p>
          <a:p>
            <a:pPr marL="0" indent="0">
              <a:lnSpc>
                <a:spcPct val="115000"/>
              </a:lnSpc>
              <a:spcAft>
                <a:spcPts val="1245"/>
              </a:spcAft>
              <a:buFont typeface="Arial" panose="020B0604020202020204" pitchFamily="34" charset="0"/>
              <a:buNone/>
            </a:pPr>
            <a:endParaRPr lang="en-US" i="1" dirty="0"/>
          </a:p>
        </p:txBody>
      </p:sp>
      <p:sp>
        <p:nvSpPr>
          <p:cNvPr id="4" name="Slide Number Placeholder 3"/>
          <p:cNvSpPr>
            <a:spLocks noGrp="1"/>
          </p:cNvSpPr>
          <p:nvPr>
            <p:ph type="sldNum" sz="quarter" idx="10"/>
          </p:nvPr>
        </p:nvSpPr>
        <p:spPr/>
        <p:txBody>
          <a:bodyPr/>
          <a:lstStyle/>
          <a:p>
            <a:fld id="{2EB32458-B0FD-4E0D-A69A-149897CA0BBB}" type="slidenum">
              <a:rPr lang="en-US" smtClean="0"/>
              <a:t>15</a:t>
            </a:fld>
            <a:endParaRPr lang="en-US"/>
          </a:p>
        </p:txBody>
      </p:sp>
    </p:spTree>
    <p:extLst>
      <p:ext uri="{BB962C8B-B14F-4D97-AF65-F5344CB8AC3E}">
        <p14:creationId xmlns:p14="http://schemas.microsoft.com/office/powerpoint/2010/main" val="3670887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5000"/>
              </a:lnSpc>
              <a:spcBef>
                <a:spcPts val="0"/>
              </a:spcBef>
              <a:spcAft>
                <a:spcPts val="1200"/>
              </a:spcAft>
              <a:buClrTx/>
              <a:buSzTx/>
              <a:buFontTx/>
              <a:buNone/>
              <a:tabLst/>
              <a:defRPr/>
            </a:pPr>
            <a:r>
              <a:rPr lang="es-GT" sz="1200" b="1" noProof="0" dirty="0">
                <a:effectLst/>
                <a:latin typeface="Arial" panose="020B0604020202020204" pitchFamily="34" charset="0"/>
                <a:cs typeface="Arial" panose="020B0604020202020204" pitchFamily="34" charset="0"/>
              </a:rPr>
              <a:t>Notas para el instructor:</a:t>
            </a:r>
          </a:p>
          <a:p>
            <a:pPr marL="0" marR="0">
              <a:lnSpc>
                <a:spcPct val="115000"/>
              </a:lnSpc>
              <a:spcBef>
                <a:spcPts val="0"/>
              </a:spcBef>
              <a:spcAft>
                <a:spcPts val="1200"/>
              </a:spcAft>
            </a:pPr>
            <a:endParaRPr lang="es-GT" sz="1200"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nSpc>
                <a:spcPct val="115000"/>
              </a:lnSpc>
              <a:spcBef>
                <a:spcPts val="0"/>
              </a:spcBef>
              <a:spcAft>
                <a:spcPts val="0"/>
              </a:spcAft>
              <a:buFont typeface="Wingdings" panose="05000000000000000000" pitchFamily="2" charset="2"/>
              <a:buChar char="§"/>
            </a:pPr>
            <a:r>
              <a:rPr lang="es-GT" sz="1200" b="1" i="1" noProof="0" dirty="0">
                <a:effectLst/>
                <a:latin typeface="Arial" panose="020B0604020202020204" pitchFamily="34" charset="0"/>
                <a:ea typeface="Times New Roman" panose="02020603050405020304" pitchFamily="18" charset="0"/>
                <a:cs typeface="Arial" panose="020B0604020202020204" pitchFamily="34" charset="0"/>
              </a:rPr>
              <a:t>Pida a un voluntario que lea los objetivos en voz alta.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GT" sz="1200" b="1" i="1"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1" u="sng" noProof="0" dirty="0">
                <a:effectLst/>
                <a:latin typeface="Arial" panose="020B0604020202020204" pitchFamily="34" charset="0"/>
                <a:ea typeface="Times New Roman" panose="02020603050405020304" pitchFamily="18" charset="0"/>
                <a:cs typeface="Arial" panose="020B0604020202020204" pitchFamily="34" charset="0"/>
              </a:rPr>
              <a:t>Pregunte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si se han abordado adecuadamente estos objetivos. Pregunte si hace falta alguna aclaración.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endParaRPr lang="es-GT" sz="1200" b="0" i="0" u="none" noProof="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
              <a:tabLst/>
              <a:defRPr/>
            </a:pPr>
            <a:r>
              <a:rPr lang="es-GT" sz="1200" b="1" i="0" u="sng" noProof="0" dirty="0">
                <a:effectLst/>
                <a:latin typeface="Arial" panose="020B0604020202020204" pitchFamily="34" charset="0"/>
                <a:ea typeface="Times New Roman" panose="02020603050405020304" pitchFamily="18" charset="0"/>
                <a:cs typeface="Arial" panose="020B0604020202020204" pitchFamily="34" charset="0"/>
              </a:rPr>
              <a:t>Responda a </a:t>
            </a:r>
            <a:r>
              <a:rPr lang="es-GT" sz="1200" b="0" i="0" u="none" noProof="0" dirty="0">
                <a:effectLst/>
                <a:latin typeface="Arial" panose="020B0604020202020204" pitchFamily="34" charset="0"/>
                <a:ea typeface="Times New Roman" panose="02020603050405020304" pitchFamily="18" charset="0"/>
                <a:cs typeface="Arial" panose="020B0604020202020204" pitchFamily="34" charset="0"/>
              </a:rPr>
              <a:t>las preguntas o aclárelas si es necesario.</a:t>
            </a:r>
            <a:endParaRPr lang="es-GT" sz="1200" b="1" i="1" u="sng" noProof="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lgn="l" rtl="0">
              <a:lnSpc>
                <a:spcPct val="115000"/>
              </a:lnSpc>
              <a:spcBef>
                <a:spcPts val="0"/>
              </a:spcBef>
              <a:spcAft>
                <a:spcPts val="0"/>
              </a:spcAft>
              <a:buNone/>
            </a:pPr>
            <a:endParaRPr lang="en-US" sz="1200" i="0" dirty="0">
              <a:latin typeface="+mn-lt"/>
              <a:ea typeface="Calibri"/>
              <a:cs typeface="Calibri"/>
              <a:sym typeface="Calibri"/>
            </a:endParaRPr>
          </a:p>
          <a:p>
            <a:pPr marL="0" lvl="0" indent="0" algn="l" rtl="0">
              <a:lnSpc>
                <a:spcPct val="115000"/>
              </a:lnSpc>
              <a:spcBef>
                <a:spcPts val="0"/>
              </a:spcBef>
              <a:spcAft>
                <a:spcPts val="0"/>
              </a:spcAft>
              <a:buNone/>
            </a:pPr>
            <a:endParaRPr lang="en-US" sz="1200" dirty="0">
              <a:latin typeface="Calibri"/>
              <a:ea typeface="Calibri"/>
              <a:cs typeface="Calibri"/>
              <a:sym typeface="Calibri"/>
            </a:endParaRPr>
          </a:p>
          <a:p>
            <a:pPr>
              <a:lnSpc>
                <a:spcPct val="115000"/>
              </a:lnSpc>
              <a:spcAft>
                <a:spcPts val="1245"/>
              </a:spcAft>
            </a:pPr>
            <a:endParaRPr lang="en-US" sz="1200" dirty="0">
              <a:latin typeface="+mj-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16</a:t>
            </a:fld>
            <a:endParaRPr lang="en-US"/>
          </a:p>
        </p:txBody>
      </p:sp>
    </p:spTree>
    <p:extLst>
      <p:ext uri="{BB962C8B-B14F-4D97-AF65-F5344CB8AC3E}">
        <p14:creationId xmlns:p14="http://schemas.microsoft.com/office/powerpoint/2010/main" val="2992309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200" b="1">
                <a:latin typeface="+mn-lt"/>
                <a:ea typeface="Calibri"/>
                <a:cs typeface="Calibri"/>
                <a:sym typeface="Calibri"/>
              </a:rPr>
              <a:t>Notas del instructor: </a:t>
            </a:r>
          </a:p>
          <a:p>
            <a:pPr marL="0" lvl="0" indent="0" algn="l" rtl="0">
              <a:spcBef>
                <a:spcPts val="0"/>
              </a:spcBef>
              <a:spcAft>
                <a:spcPts val="0"/>
              </a:spcAft>
              <a:buNone/>
            </a:pPr>
            <a:endParaRPr lang="en-US" sz="1200" b="1">
              <a:latin typeface="+mn-lt"/>
              <a:cs typeface="Calibri"/>
              <a:sym typeface="Calibri"/>
            </a:endParaRPr>
          </a:p>
          <a:p>
            <a:pPr marL="171450" lvl="0" indent="-171450" algn="l" rtl="0">
              <a:spcBef>
                <a:spcPts val="0"/>
              </a:spcBef>
              <a:spcAft>
                <a:spcPts val="0"/>
              </a:spcAft>
              <a:buFont typeface="Arial" panose="020B0604020202020204" pitchFamily="34" charset="0"/>
              <a:buChar char="•"/>
            </a:pPr>
            <a:r>
              <a:rPr lang="en-US" b="1" u="sng">
                <a:latin typeface="+mn-lt"/>
              </a:rPr>
              <a:t>Diga: </a:t>
            </a:r>
            <a:r>
              <a:rPr lang="en-US">
                <a:latin typeface="+mn-lt"/>
              </a:rPr>
              <a:t>Estos iconos se utilizan para llamar su atención sobre distintos elementos de la lección.</a:t>
            </a:r>
          </a:p>
          <a:p>
            <a:endParaRPr lang="en-US"/>
          </a:p>
        </p:txBody>
      </p:sp>
      <p:sp>
        <p:nvSpPr>
          <p:cNvPr id="4" name="Slide Number Placeholder 3"/>
          <p:cNvSpPr>
            <a:spLocks noGrp="1"/>
          </p:cNvSpPr>
          <p:nvPr>
            <p:ph type="sldNum" sz="quarter" idx="5"/>
          </p:nvPr>
        </p:nvSpPr>
        <p:spPr/>
        <p:txBody>
          <a:bodyPr/>
          <a:lstStyle/>
          <a:p>
            <a:fld id="{61907406-920C-426E-8A32-950F522D6089}" type="slidenum">
              <a:rPr lang="en-US" smtClean="0"/>
              <a:t>2</a:t>
            </a:fld>
            <a:endParaRPr lang="en-US"/>
          </a:p>
        </p:txBody>
      </p:sp>
    </p:spTree>
    <p:extLst>
      <p:ext uri="{BB962C8B-B14F-4D97-AF65-F5344CB8AC3E}">
        <p14:creationId xmlns:p14="http://schemas.microsoft.com/office/powerpoint/2010/main" val="3264389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None/>
            </a:pPr>
            <a:r>
              <a:rPr lang="es-ES" sz="1200" b="1" i="0" noProof="0" dirty="0">
                <a:latin typeface="+mn-lt"/>
                <a:ea typeface="Calibri"/>
                <a:cs typeface="Calibri"/>
                <a:sym typeface="Calibri"/>
              </a:rPr>
              <a:t>Notas para el instructor</a:t>
            </a:r>
            <a:r>
              <a:rPr lang="es-ES" sz="1200" i="0" noProof="0" dirty="0">
                <a:latin typeface="+mn-lt"/>
                <a:ea typeface="Calibri"/>
                <a:cs typeface="Calibri"/>
                <a:sym typeface="Calibri"/>
              </a:rPr>
              <a:t>: </a:t>
            </a:r>
          </a:p>
          <a:p>
            <a:pPr marL="0" lvl="0" indent="0" algn="l" rtl="0">
              <a:lnSpc>
                <a:spcPct val="115000"/>
              </a:lnSpc>
              <a:spcBef>
                <a:spcPts val="0"/>
              </a:spcBef>
              <a:spcAft>
                <a:spcPts val="0"/>
              </a:spcAft>
              <a:buNone/>
            </a:pPr>
            <a:endParaRPr lang="es-ES" sz="1200" i="0" noProof="0" dirty="0">
              <a:latin typeface="+mn-lt"/>
              <a:ea typeface="Calibri"/>
              <a:cs typeface="Calibri"/>
              <a:sym typeface="Calibri"/>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s-ES" sz="1200" b="1" i="0" u="sng" noProof="0" dirty="0">
                <a:latin typeface="+mn-lt"/>
                <a:ea typeface="Times New Roman" panose="02020603050405020304" pitchFamily="18" charset="0"/>
                <a:cs typeface="Times New Roman" panose="02020603050405020304" pitchFamily="18" charset="0"/>
              </a:rPr>
              <a:t>Pida </a:t>
            </a:r>
            <a:r>
              <a:rPr lang="es-ES" sz="1200" i="0" noProof="0" dirty="0">
                <a:latin typeface="+mn-lt"/>
                <a:ea typeface="Times New Roman" panose="02020603050405020304" pitchFamily="18" charset="0"/>
                <a:cs typeface="Times New Roman" panose="02020603050405020304" pitchFamily="18" charset="0"/>
              </a:rPr>
              <a:t>a un voluntario que lea en voz alta los objetivos de aprendizaje.</a:t>
            </a:r>
          </a:p>
          <a:p>
            <a:pPr marL="0" lvl="0" indent="0" algn="l" rtl="0">
              <a:lnSpc>
                <a:spcPct val="115000"/>
              </a:lnSpc>
              <a:spcBef>
                <a:spcPts val="0"/>
              </a:spcBef>
              <a:spcAft>
                <a:spcPts val="0"/>
              </a:spcAft>
              <a:buNone/>
            </a:pPr>
            <a:endParaRPr lang="en-US" sz="1200" i="0" dirty="0">
              <a:latin typeface="+mn-lt"/>
              <a:ea typeface="Calibri"/>
              <a:cs typeface="Calibri"/>
              <a:sym typeface="Calibri"/>
            </a:endParaRPr>
          </a:p>
          <a:p>
            <a:pPr marL="0" lvl="0" indent="0" algn="l" rtl="0">
              <a:lnSpc>
                <a:spcPct val="115000"/>
              </a:lnSpc>
              <a:spcBef>
                <a:spcPts val="0"/>
              </a:spcBef>
              <a:spcAft>
                <a:spcPts val="0"/>
              </a:spcAft>
              <a:buNone/>
            </a:pPr>
            <a:endParaRPr lang="en-US" sz="1200" dirty="0">
              <a:latin typeface="Calibri"/>
              <a:ea typeface="Calibri"/>
              <a:cs typeface="Calibri"/>
              <a:sym typeface="Calibri"/>
            </a:endParaRPr>
          </a:p>
          <a:p>
            <a:pPr>
              <a:lnSpc>
                <a:spcPct val="115000"/>
              </a:lnSpc>
              <a:spcAft>
                <a:spcPts val="1245"/>
              </a:spcAft>
            </a:pPr>
            <a:endParaRPr lang="en-US" sz="1200" dirty="0">
              <a:latin typeface="+mj-l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3</a:t>
            </a:fld>
            <a:endParaRPr lang="en-US"/>
          </a:p>
        </p:txBody>
      </p:sp>
    </p:spTree>
    <p:extLst>
      <p:ext uri="{BB962C8B-B14F-4D97-AF65-F5344CB8AC3E}">
        <p14:creationId xmlns:p14="http://schemas.microsoft.com/office/powerpoint/2010/main" val="1951991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s-ES" sz="1200" b="1" noProof="0" dirty="0">
                <a:latin typeface="+mn-lt"/>
                <a:ea typeface="Calibri"/>
                <a:cs typeface="Calibri"/>
                <a:sym typeface="Calibri"/>
              </a:rPr>
              <a:t>Notas para el instructor: </a:t>
            </a:r>
          </a:p>
          <a:p>
            <a:pPr marL="0" lvl="0" indent="0" algn="l" rtl="0">
              <a:spcBef>
                <a:spcPts val="0"/>
              </a:spcBef>
              <a:spcAft>
                <a:spcPts val="0"/>
              </a:spcAft>
              <a:buNone/>
            </a:pPr>
            <a:endParaRPr lang="es-ES" sz="1200" b="1" noProof="0" dirty="0">
              <a:latin typeface="+mn-lt"/>
              <a:ea typeface="Calibri"/>
              <a:cs typeface="Calibri"/>
              <a:sym typeface="Calibri"/>
            </a:endParaRPr>
          </a:p>
          <a:p>
            <a:pPr marL="171450" indent="-171450" fontAlgn="base">
              <a:lnSpc>
                <a:spcPct val="115000"/>
              </a:lnSpc>
              <a:buFont typeface="Arial" panose="020B0604020202020204" pitchFamily="34" charset="0"/>
              <a:buChar char="•"/>
            </a:pPr>
            <a:r>
              <a:rPr lang="es-ES" sz="1200" b="1" i="0" u="sng" noProof="0" dirty="0">
                <a:latin typeface="+mn-lt"/>
                <a:ea typeface="Times New Roman" panose="02020603050405020304" pitchFamily="18" charset="0"/>
                <a:cs typeface="Times New Roman" panose="02020603050405020304" pitchFamily="18" charset="0"/>
              </a:rPr>
              <a:t>Pregunte: </a:t>
            </a:r>
            <a:r>
              <a:rPr lang="es-ES" sz="1200" i="0" noProof="0" dirty="0">
                <a:latin typeface="+mn-lt"/>
                <a:ea typeface="Times New Roman" panose="02020603050405020304" pitchFamily="18" charset="0"/>
                <a:cs typeface="Times New Roman" panose="02020603050405020304" pitchFamily="18" charset="0"/>
              </a:rPr>
              <a:t>¿Por qué es importante aplicar el enfoque Una Sola Salud en la salud pública? </a:t>
            </a:r>
          </a:p>
          <a:p>
            <a:pPr marL="171450" indent="-171450" fontAlgn="base">
              <a:lnSpc>
                <a:spcPct val="115000"/>
              </a:lnSpc>
              <a:buFont typeface="Arial" panose="020B0604020202020204" pitchFamily="34" charset="0"/>
              <a:buChar char="•"/>
            </a:pPr>
            <a:endParaRPr lang="es-ES" sz="1200" i="0" noProof="0" dirty="0">
              <a:latin typeface="+mn-lt"/>
              <a:ea typeface="Times New Roman" panose="02020603050405020304" pitchFamily="18" charset="0"/>
              <a:cs typeface="Times New Roman" panose="02020603050405020304" pitchFamily="18" charset="0"/>
            </a:endParaRPr>
          </a:p>
          <a:p>
            <a:pPr marL="171450" indent="-171450" fontAlgn="base">
              <a:lnSpc>
                <a:spcPct val="115000"/>
              </a:lnSpc>
              <a:buFont typeface="Arial" panose="020B0604020202020204" pitchFamily="34" charset="0"/>
              <a:buChar char="•"/>
            </a:pPr>
            <a:r>
              <a:rPr lang="es-ES" sz="1200" b="1" i="0" u="sng" noProof="0" dirty="0">
                <a:latin typeface="+mn-lt"/>
                <a:ea typeface="Times New Roman" panose="02020603050405020304" pitchFamily="18" charset="0"/>
                <a:cs typeface="Times New Roman" panose="02020603050405020304" pitchFamily="18" charset="0"/>
              </a:rPr>
              <a:t>Permita </a:t>
            </a:r>
            <a:r>
              <a:rPr lang="es-ES" sz="1200" i="0" noProof="0" dirty="0">
                <a:latin typeface="+mn-lt"/>
                <a:ea typeface="Times New Roman" panose="02020603050405020304" pitchFamily="18" charset="0"/>
                <a:cs typeface="Times New Roman" panose="02020603050405020304" pitchFamily="18" charset="0"/>
              </a:rPr>
              <a:t>que algunos voluntarios compartan sus ideas antes de mostrar las respuestas.</a:t>
            </a:r>
          </a:p>
          <a:p>
            <a:pPr marL="171450" indent="-171450" fontAlgn="base">
              <a:lnSpc>
                <a:spcPct val="115000"/>
              </a:lnSpc>
              <a:buFont typeface="Arial" panose="020B0604020202020204" pitchFamily="34" charset="0"/>
              <a:buChar char="•"/>
            </a:pPr>
            <a:endParaRPr lang="es-ES" sz="1200" i="0" noProof="0" dirty="0">
              <a:latin typeface="+mn-lt"/>
              <a:ea typeface="Times New Roman" panose="02020603050405020304" pitchFamily="18" charset="0"/>
              <a:cs typeface="Times New Roman" panose="02020603050405020304" pitchFamily="18" charset="0"/>
            </a:endParaRPr>
          </a:p>
          <a:p>
            <a:pPr marL="171450" marR="0" lvl="0" indent="-171450" algn="l" defTabSz="914400" rtl="0" eaLnBrk="1" fontAlgn="base" latinLnBrk="0" hangingPunct="1">
              <a:lnSpc>
                <a:spcPct val="115000"/>
              </a:lnSpc>
              <a:spcBef>
                <a:spcPts val="0"/>
              </a:spcBef>
              <a:spcAft>
                <a:spcPts val="0"/>
              </a:spcAft>
              <a:buClrTx/>
              <a:buSzTx/>
              <a:buFont typeface="Arial" panose="020B0604020202020204" pitchFamily="34" charset="0"/>
              <a:buChar char="•"/>
              <a:tabLst/>
              <a:defRPr/>
            </a:pPr>
            <a:r>
              <a:rPr lang="es-ES" sz="1200" b="1" i="0" u="sng" noProof="0" dirty="0">
                <a:latin typeface="+mn-lt"/>
                <a:ea typeface="Times New Roman" panose="02020603050405020304" pitchFamily="18" charset="0"/>
                <a:cs typeface="Times New Roman" panose="02020603050405020304" pitchFamily="18" charset="0"/>
              </a:rPr>
              <a:t>Agradezca </a:t>
            </a:r>
            <a:r>
              <a:rPr lang="es-ES" sz="1200" i="0" noProof="0" dirty="0">
                <a:latin typeface="+mn-lt"/>
                <a:ea typeface="Times New Roman" panose="02020603050405020304" pitchFamily="18" charset="0"/>
                <a:cs typeface="Times New Roman" panose="02020603050405020304" pitchFamily="18" charset="0"/>
              </a:rPr>
              <a:t>las respuestas y resalte las que coincidan con lo que aparece en esta diapositiva </a:t>
            </a:r>
            <a:r>
              <a:rPr lang="es-ES" sz="1200" b="1" i="1" noProof="0" dirty="0">
                <a:latin typeface="+mn-lt"/>
                <a:ea typeface="Calibri"/>
                <a:cs typeface="Calibri"/>
                <a:sym typeface="Calibri"/>
              </a:rPr>
              <a:t>&lt;CLICK&gt;</a:t>
            </a:r>
            <a:r>
              <a:rPr lang="es-ES" sz="1200" i="0" noProof="0" dirty="0">
                <a:latin typeface="+mn-lt"/>
                <a:ea typeface="Times New Roman" panose="02020603050405020304" pitchFamily="18" charset="0"/>
                <a:cs typeface="Times New Roman" panose="02020603050405020304" pitchFamily="18" charset="0"/>
              </a:rPr>
              <a:t>. </a:t>
            </a:r>
            <a:endParaRPr lang="es-ES" sz="1200" b="0" noProof="0" dirty="0">
              <a:latin typeface="+mn-lt"/>
              <a:ea typeface="Calibri"/>
              <a:cs typeface="Calibri"/>
              <a:sym typeface="Calibri"/>
            </a:endParaRPr>
          </a:p>
          <a:p>
            <a:pPr marL="171450" indent="-171450" fontAlgn="base">
              <a:lnSpc>
                <a:spcPct val="115000"/>
              </a:lnSpc>
              <a:buFont typeface="Arial" panose="020B0604020202020204" pitchFamily="34" charset="0"/>
              <a:buChar char="•"/>
            </a:pPr>
            <a:endParaRPr lang="es-ES" sz="1200" i="0" noProof="0" dirty="0">
              <a:latin typeface="+mn-lt"/>
              <a:ea typeface="Times New Roman" panose="02020603050405020304" pitchFamily="18" charset="0"/>
              <a:cs typeface="Times New Roman" panose="02020603050405020304" pitchFamily="18" charset="0"/>
            </a:endParaRPr>
          </a:p>
          <a:p>
            <a:pPr marL="171450" marR="0" lvl="0" indent="-171450" algn="l" defTabSz="914400" rtl="0" eaLnBrk="1" fontAlgn="base" latinLnBrk="0" hangingPunct="1">
              <a:lnSpc>
                <a:spcPct val="115000"/>
              </a:lnSpc>
              <a:spcBef>
                <a:spcPts val="0"/>
              </a:spcBef>
              <a:spcAft>
                <a:spcPts val="0"/>
              </a:spcAft>
              <a:buClrTx/>
              <a:buSzTx/>
              <a:buFont typeface="Arial" panose="020B0604020202020204" pitchFamily="34" charset="0"/>
              <a:buChar char="•"/>
              <a:tabLst/>
              <a:defRPr/>
            </a:pPr>
            <a:r>
              <a:rPr lang="es-ES" sz="1200" b="1" i="0" u="sng" noProof="0" dirty="0">
                <a:latin typeface="+mn-lt"/>
                <a:ea typeface="Times New Roman" panose="02020603050405020304" pitchFamily="18" charset="0"/>
                <a:cs typeface="Times New Roman" panose="02020603050405020304" pitchFamily="18" charset="0"/>
              </a:rPr>
              <a:t>Diga: </a:t>
            </a:r>
            <a:r>
              <a:rPr lang="es-ES" sz="1200" noProof="0" dirty="0">
                <a:latin typeface="+mn-lt"/>
                <a:ea typeface="Calibri"/>
                <a:cs typeface="Calibri"/>
                <a:sym typeface="Calibri"/>
              </a:rPr>
              <a:t>El enfoque de Una Sola Salud en salud pública es importante porque compartimos un ecosistema con los animales de nuestro entorno, y muchos de los mismos patógenos nos afectan de manera similar. Alrededor del 60% de las enfermedades infecciosas son zoonóticas, y al menos el 70-75% de los patógenos de enfermedades infecciosas emergentes son de origen animal (Ébola, VIH, Influenza) </a:t>
            </a:r>
            <a:r>
              <a:rPr lang="es-ES" sz="1200" b="1" i="1" noProof="0" dirty="0">
                <a:latin typeface="+mn-lt"/>
                <a:ea typeface="Calibri"/>
                <a:cs typeface="Calibri"/>
                <a:sym typeface="Calibri"/>
              </a:rPr>
              <a:t>&lt;CLICK&gt;</a:t>
            </a:r>
            <a:r>
              <a:rPr lang="es-ES" sz="1200" noProof="0" dirty="0">
                <a:latin typeface="+mn-lt"/>
                <a:ea typeface="Calibri"/>
                <a:cs typeface="Calibri"/>
                <a:sym typeface="Calibri"/>
              </a:rPr>
              <a:t>. </a:t>
            </a:r>
          </a:p>
          <a:p>
            <a:pPr marL="171450" marR="0" lvl="0" indent="-171450" algn="l" defTabSz="914400" rtl="0" eaLnBrk="1" fontAlgn="base" latinLnBrk="0" hangingPunct="1">
              <a:lnSpc>
                <a:spcPct val="115000"/>
              </a:lnSpc>
              <a:spcBef>
                <a:spcPts val="0"/>
              </a:spcBef>
              <a:spcAft>
                <a:spcPts val="0"/>
              </a:spcAft>
              <a:buClrTx/>
              <a:buSzTx/>
              <a:buFont typeface="Arial" panose="020B0604020202020204" pitchFamily="34" charset="0"/>
              <a:buChar char="•"/>
              <a:tabLst/>
              <a:defRPr/>
            </a:pPr>
            <a:endParaRPr lang="es-ES" sz="1200" b="1" noProof="0" dirty="0">
              <a:latin typeface="+mn-lt"/>
              <a:ea typeface="Calibri"/>
              <a:cs typeface="Calibri"/>
              <a:sym typeface="Calibri"/>
            </a:endParaRPr>
          </a:p>
          <a:p>
            <a:pPr marL="171450" lvl="0" indent="-171450" algn="l" rtl="0">
              <a:lnSpc>
                <a:spcPct val="115000"/>
              </a:lnSpc>
              <a:spcBef>
                <a:spcPts val="622"/>
              </a:spcBef>
              <a:spcAft>
                <a:spcPts val="0"/>
              </a:spcAft>
              <a:buClr>
                <a:schemeClr val="dk1"/>
              </a:buClr>
              <a:buSzPts val="1200"/>
              <a:buFont typeface="Arial" panose="020B0604020202020204" pitchFamily="34" charset="0"/>
              <a:buChar char="•"/>
            </a:pPr>
            <a:r>
              <a:rPr lang="es-ES" sz="1200" b="1" i="0" u="sng" noProof="0" dirty="0">
                <a:latin typeface="+mn-lt"/>
                <a:ea typeface="Times New Roman" panose="02020603050405020304" pitchFamily="18" charset="0"/>
                <a:cs typeface="Times New Roman" panose="02020603050405020304" pitchFamily="18" charset="0"/>
              </a:rPr>
              <a:t>Diga: </a:t>
            </a:r>
            <a:r>
              <a:rPr lang="es-ES" sz="1200" noProof="0" dirty="0">
                <a:latin typeface="+mn-lt"/>
                <a:ea typeface="Calibri"/>
                <a:cs typeface="Calibri"/>
                <a:sym typeface="Calibri"/>
              </a:rPr>
              <a:t>cada año aparecen 5 nuevas enfermedades humanas, de las cuales 3 son de origen animal.  Además, según la Organización Mundial de Sanidad Animal (OMSA), el 80% de los agentes con potencial para uso bioterrorista son </a:t>
            </a:r>
            <a:r>
              <a:rPr lang="es-ES" sz="1200" u="none" noProof="0" dirty="0">
                <a:latin typeface="+mn-lt"/>
                <a:ea typeface="Calibri"/>
                <a:cs typeface="Calibri"/>
                <a:sym typeface="Calibri"/>
              </a:rPr>
              <a:t>patógenos </a:t>
            </a:r>
            <a:r>
              <a:rPr lang="es-ES" sz="1200" noProof="0" dirty="0">
                <a:latin typeface="+mn-lt"/>
                <a:ea typeface="Calibri"/>
                <a:cs typeface="Calibri"/>
                <a:sym typeface="Calibri"/>
              </a:rPr>
              <a:t>zoonóticos </a:t>
            </a:r>
            <a:r>
              <a:rPr lang="es-ES" sz="1200" b="1" i="1" u="none" noProof="0" dirty="0">
                <a:latin typeface="+mn-lt"/>
                <a:ea typeface="Calibri"/>
                <a:cs typeface="Calibri"/>
                <a:sym typeface="Calibri"/>
              </a:rPr>
              <a:t>&lt;CLICK&gt;</a:t>
            </a:r>
            <a:r>
              <a:rPr lang="es-ES" sz="1200" u="none" noProof="0" dirty="0">
                <a:latin typeface="+mn-lt"/>
                <a:ea typeface="Calibri"/>
                <a:cs typeface="Calibri"/>
                <a:sym typeface="Calibri"/>
              </a:rPr>
              <a:t>. </a:t>
            </a:r>
          </a:p>
          <a:p>
            <a:pPr marL="171450" lvl="0" indent="-171450" algn="l" rtl="0">
              <a:lnSpc>
                <a:spcPct val="115000"/>
              </a:lnSpc>
              <a:spcBef>
                <a:spcPts val="622"/>
              </a:spcBef>
              <a:spcAft>
                <a:spcPts val="0"/>
              </a:spcAft>
              <a:buClr>
                <a:schemeClr val="dk1"/>
              </a:buClr>
              <a:buSzPts val="1200"/>
              <a:buFont typeface="Arial" panose="020B0604020202020204" pitchFamily="34" charset="0"/>
              <a:buChar char="•"/>
            </a:pPr>
            <a:endParaRPr lang="es-ES" sz="1200" b="1" i="0" u="sng" noProof="0" dirty="0">
              <a:latin typeface="+mn-lt"/>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15000"/>
              </a:lnSpc>
              <a:spcBef>
                <a:spcPts val="622"/>
              </a:spcBef>
              <a:spcAft>
                <a:spcPts val="0"/>
              </a:spcAft>
              <a:buClr>
                <a:schemeClr val="dk1"/>
              </a:buClr>
              <a:buSzPts val="1200"/>
              <a:buFont typeface="Arial" panose="020B0604020202020204" pitchFamily="34" charset="0"/>
              <a:buChar char="•"/>
              <a:tabLst/>
              <a:defRPr/>
            </a:pPr>
            <a:r>
              <a:rPr lang="es-ES" sz="1200" b="1" i="0" u="sng" noProof="0" dirty="0">
                <a:latin typeface="+mn-lt"/>
                <a:ea typeface="Times New Roman" panose="02020603050405020304" pitchFamily="18" charset="0"/>
                <a:cs typeface="Times New Roman" panose="02020603050405020304" pitchFamily="18" charset="0"/>
              </a:rPr>
              <a:t>Diga: </a:t>
            </a:r>
            <a:r>
              <a:rPr lang="es-ES" sz="1200" noProof="0" dirty="0">
                <a:latin typeface="+mn-lt"/>
                <a:ea typeface="Calibri"/>
                <a:cs typeface="Calibri"/>
                <a:sym typeface="Calibri"/>
              </a:rPr>
              <a:t>Los humanos y los animales también comparten patogenesias, u origen y desarrollo de enfermedades. </a:t>
            </a:r>
            <a:r>
              <a:rPr lang="es-ES" sz="1200" b="1" i="1" noProof="0" dirty="0">
                <a:latin typeface="+mn-lt"/>
                <a:ea typeface="Calibri"/>
                <a:cs typeface="Calibri"/>
                <a:sym typeface="Calibri"/>
              </a:rPr>
              <a:t>&lt;CLICK&gt; </a:t>
            </a:r>
          </a:p>
          <a:p>
            <a:pPr marL="171450" lvl="0" indent="-171450" algn="l" rtl="0">
              <a:lnSpc>
                <a:spcPct val="115000"/>
              </a:lnSpc>
              <a:spcBef>
                <a:spcPts val="622"/>
              </a:spcBef>
              <a:spcAft>
                <a:spcPts val="0"/>
              </a:spcAft>
              <a:buClr>
                <a:schemeClr val="dk1"/>
              </a:buClr>
              <a:buSzPts val="1200"/>
              <a:buFont typeface="Arial" panose="020B0604020202020204" pitchFamily="34" charset="0"/>
              <a:buChar char="•"/>
            </a:pPr>
            <a:endParaRPr lang="es-ES" sz="1200" noProof="0" dirty="0">
              <a:latin typeface="+mn-lt"/>
              <a:ea typeface="Calibri"/>
              <a:cs typeface="Calibri"/>
              <a:sym typeface="Calibri"/>
            </a:endParaRPr>
          </a:p>
          <a:p>
            <a:pPr marL="171450" marR="0" lvl="0" indent="-171450" algn="l" defTabSz="914400" rtl="0" eaLnBrk="1" fontAlgn="auto" latinLnBrk="0" hangingPunct="1">
              <a:lnSpc>
                <a:spcPct val="115000"/>
              </a:lnSpc>
              <a:spcBef>
                <a:spcPts val="622"/>
              </a:spcBef>
              <a:spcAft>
                <a:spcPts val="0"/>
              </a:spcAft>
              <a:buClr>
                <a:schemeClr val="dk1"/>
              </a:buClr>
              <a:buSzPts val="1200"/>
              <a:buFont typeface="Arial" panose="020B0604020202020204" pitchFamily="34" charset="0"/>
              <a:buChar char="•"/>
              <a:tabLst/>
              <a:defRPr/>
            </a:pPr>
            <a:r>
              <a:rPr lang="es-ES" sz="1200" b="1" i="0" u="sng" noProof="0" dirty="0">
                <a:latin typeface="+mn-lt"/>
                <a:ea typeface="Times New Roman" panose="02020603050405020304" pitchFamily="18" charset="0"/>
                <a:cs typeface="Times New Roman" panose="02020603050405020304" pitchFamily="18" charset="0"/>
              </a:rPr>
              <a:t>Diga: </a:t>
            </a:r>
            <a:r>
              <a:rPr lang="es-ES" sz="1200" b="0" noProof="0" dirty="0">
                <a:latin typeface="+mn-lt"/>
                <a:ea typeface="Calibri"/>
                <a:cs typeface="Calibri"/>
                <a:sym typeface="Calibri"/>
              </a:rPr>
              <a:t>La vigilancia y la respuesta integradas de salud pública a las enfermedades deben abarcar todos los sectores relevantes. La vigilancia en un sector puede informar las decisiones en otros sectores. </a:t>
            </a:r>
            <a:r>
              <a:rPr lang="es-ES" sz="1200" b="0" i="1" noProof="0" dirty="0">
                <a:latin typeface="+mn-lt"/>
                <a:ea typeface="Calibri"/>
                <a:cs typeface="Calibri"/>
                <a:sym typeface="Calibri"/>
              </a:rPr>
              <a:t>Por ejemplo, un brote de brucelosis entre el ganado vacuno puede informar las decisiones en el sector de la salud humana. </a:t>
            </a:r>
            <a:r>
              <a:rPr lang="es-ES" sz="1200" b="1" i="1" noProof="0" dirty="0">
                <a:latin typeface="+mn-lt"/>
                <a:ea typeface="Calibri"/>
                <a:cs typeface="Calibri"/>
                <a:sym typeface="Calibri"/>
              </a:rPr>
              <a:t>&lt;CLICK&gt; </a:t>
            </a:r>
            <a:endParaRPr lang="es-ES" sz="1200" b="0" noProof="0" dirty="0">
              <a:latin typeface="+mn-lt"/>
              <a:ea typeface="Calibri"/>
              <a:cs typeface="Calibri"/>
              <a:sym typeface="Calibri"/>
            </a:endParaRPr>
          </a:p>
          <a:p>
            <a:pPr marL="171450" lvl="0" indent="-171450" algn="l" rtl="0">
              <a:lnSpc>
                <a:spcPct val="115000"/>
              </a:lnSpc>
              <a:spcBef>
                <a:spcPts val="622"/>
              </a:spcBef>
              <a:spcAft>
                <a:spcPts val="0"/>
              </a:spcAft>
              <a:buClr>
                <a:schemeClr val="dk1"/>
              </a:buClr>
              <a:buSzPts val="1200"/>
              <a:buFont typeface="Arial" panose="020B0604020202020204" pitchFamily="34" charset="0"/>
              <a:buChar char="•"/>
            </a:pPr>
            <a:endParaRPr lang="es-ES" sz="1200" noProof="0" dirty="0">
              <a:latin typeface="+mn-lt"/>
              <a:ea typeface="Calibri"/>
              <a:cs typeface="Calibri"/>
              <a:sym typeface="Calibri"/>
            </a:endParaRPr>
          </a:p>
          <a:p>
            <a:pPr marL="171450" lvl="0" indent="-171450" algn="l" rtl="0">
              <a:lnSpc>
                <a:spcPct val="115000"/>
              </a:lnSpc>
              <a:spcBef>
                <a:spcPts val="0"/>
              </a:spcBef>
              <a:spcAft>
                <a:spcPts val="0"/>
              </a:spcAft>
              <a:buClr>
                <a:schemeClr val="dk1"/>
              </a:buClr>
              <a:buSzPts val="1200"/>
              <a:buFont typeface="Arial"/>
              <a:buChar char="•"/>
            </a:pPr>
            <a:r>
              <a:rPr lang="es-ES" sz="1200" b="1" i="0" u="sng" noProof="0" dirty="0">
                <a:latin typeface="+mn-lt"/>
                <a:ea typeface="Times New Roman" panose="02020603050405020304" pitchFamily="18" charset="0"/>
                <a:cs typeface="Times New Roman" panose="02020603050405020304" pitchFamily="18" charset="0"/>
              </a:rPr>
              <a:t>Diga: </a:t>
            </a:r>
            <a:r>
              <a:rPr lang="es-ES" sz="1200" noProof="0" dirty="0">
                <a:latin typeface="+mn-lt"/>
                <a:ea typeface="Calibri"/>
                <a:cs typeface="Calibri"/>
                <a:sym typeface="Calibri"/>
              </a:rPr>
              <a:t>Por último, un solo sector sanitario no puede responder eficazmente por sí solo a las amenazas ala salud pública, por lo que es crucial colaborar con otros profesionales de la salud. Para detectar, responder y prevenir brotes con eficacia, los sistemas integrados de salud pública y vigilancia deben poder compartir fácilmente información sobre datos epidemiológicos y de laboratorio</a:t>
            </a:r>
            <a:r>
              <a:rPr lang="es-ES" sz="1200" b="1" i="1" noProof="0" dirty="0">
                <a:latin typeface="+mn-lt"/>
                <a:ea typeface="Calibri"/>
                <a:cs typeface="Calibri"/>
                <a:sym typeface="Calibri"/>
              </a:rPr>
              <a:t>. </a:t>
            </a:r>
          </a:p>
          <a:p>
            <a:pPr marL="171450" lvl="0" indent="-171450" algn="l" rtl="0">
              <a:lnSpc>
                <a:spcPct val="115000"/>
              </a:lnSpc>
              <a:spcBef>
                <a:spcPts val="0"/>
              </a:spcBef>
              <a:spcAft>
                <a:spcPts val="0"/>
              </a:spcAft>
              <a:buClr>
                <a:schemeClr val="dk1"/>
              </a:buClr>
              <a:buSzPts val="1200"/>
              <a:buFont typeface="Arial"/>
              <a:buChar char="•"/>
            </a:pPr>
            <a:endParaRPr lang="es-ES" sz="1200" b="1" i="1" noProof="0" dirty="0">
              <a:latin typeface="Calibri"/>
              <a:cs typeface="Calibri"/>
              <a:sym typeface="Calibri"/>
            </a:endParaRPr>
          </a:p>
          <a:p>
            <a:pPr marL="0" lvl="0" indent="0" algn="l" rtl="0">
              <a:spcBef>
                <a:spcPts val="0"/>
              </a:spcBef>
              <a:spcAft>
                <a:spcPts val="0"/>
              </a:spcAft>
              <a:buNone/>
            </a:pPr>
            <a:r>
              <a:rPr lang="es-ES" sz="1200" u="sng" noProof="0" dirty="0">
                <a:solidFill>
                  <a:schemeClr val="hlink"/>
                </a:solidFill>
                <a:latin typeface="Calibri"/>
                <a:ea typeface="Calibri"/>
                <a:cs typeface="Calibri"/>
                <a:sym typeface="Calibri"/>
                <a:hlinkClick r:id="rId3"/>
              </a:rPr>
              <a:t>Fuentes:</a:t>
            </a:r>
            <a:endParaRPr lang="es-ES" noProof="0" dirty="0"/>
          </a:p>
          <a:p>
            <a:pPr marL="0" lvl="0" indent="0" algn="l" rtl="0">
              <a:spcBef>
                <a:spcPts val="0"/>
              </a:spcBef>
              <a:spcAft>
                <a:spcPts val="0"/>
              </a:spcAft>
              <a:buNone/>
            </a:pPr>
            <a:r>
              <a:rPr lang="es-ES" sz="1200" u="sng" noProof="0" dirty="0">
                <a:solidFill>
                  <a:schemeClr val="hlink"/>
                </a:solidFill>
                <a:latin typeface="Calibri"/>
                <a:ea typeface="Calibri"/>
                <a:cs typeface="Calibri"/>
                <a:sym typeface="Calibri"/>
                <a:hlinkClick r:id="rId3"/>
              </a:rPr>
              <a:t>OIE - Organización Mundial de Sanidad Animal</a:t>
            </a:r>
            <a:endParaRPr lang="es-ES" sz="1200" noProof="0" dirty="0">
              <a:latin typeface="Calibri"/>
              <a:ea typeface="Calibri"/>
              <a:cs typeface="Calibri"/>
              <a:sym typeface="Calibri"/>
            </a:endParaRPr>
          </a:p>
          <a:p>
            <a:pPr marL="0" lvl="0" indent="0" algn="l" rtl="0">
              <a:spcBef>
                <a:spcPts val="0"/>
              </a:spcBef>
              <a:spcAft>
                <a:spcPts val="0"/>
              </a:spcAft>
              <a:buNone/>
            </a:pPr>
            <a:r>
              <a:rPr lang="es-ES" sz="1200" u="sng" noProof="0" dirty="0">
                <a:solidFill>
                  <a:schemeClr val="hlink"/>
                </a:solidFill>
                <a:latin typeface="Calibri"/>
                <a:ea typeface="Calibri"/>
                <a:cs typeface="Calibri"/>
                <a:sym typeface="Calibri"/>
                <a:hlinkClick r:id="rId4"/>
              </a:rPr>
              <a:t>Una sola salud (who.int)</a:t>
            </a:r>
            <a:endParaRPr lang="es-ES" sz="1200" noProof="0" dirty="0">
              <a:latin typeface="Calibri"/>
              <a:ea typeface="Calibri"/>
              <a:cs typeface="Calibri"/>
              <a:sym typeface="Calibri"/>
            </a:endParaRPr>
          </a:p>
          <a:p>
            <a:pPr marL="0" lvl="0" indent="0" algn="l" rtl="0">
              <a:lnSpc>
                <a:spcPct val="115000"/>
              </a:lnSpc>
              <a:spcBef>
                <a:spcPts val="0"/>
              </a:spcBef>
              <a:spcAft>
                <a:spcPts val="0"/>
              </a:spcAft>
              <a:buClr>
                <a:schemeClr val="dk1"/>
              </a:buClr>
              <a:buSzPts val="1200"/>
              <a:buFont typeface="Arial"/>
              <a:buNone/>
            </a:pPr>
            <a:endParaRPr lang="es-ES" noProof="0" dirty="0"/>
          </a:p>
          <a:p>
            <a:endParaRPr lang="en-US" dirty="0"/>
          </a:p>
        </p:txBody>
      </p:sp>
      <p:sp>
        <p:nvSpPr>
          <p:cNvPr id="4" name="Slide Number Placeholder 3"/>
          <p:cNvSpPr>
            <a:spLocks noGrp="1"/>
          </p:cNvSpPr>
          <p:nvPr>
            <p:ph type="sldNum" sz="quarter" idx="5"/>
          </p:nvPr>
        </p:nvSpPr>
        <p:spPr/>
        <p:txBody>
          <a:bodyPr/>
          <a:lstStyle/>
          <a:p>
            <a:fld id="{064EA7F3-87C3-4B9C-A326-5DF204C82D74}" type="slidenum">
              <a:rPr lang="en-US" smtClean="0"/>
              <a:t>4</a:t>
            </a:fld>
            <a:endParaRPr lang="en-US"/>
          </a:p>
        </p:txBody>
      </p:sp>
    </p:spTree>
    <p:extLst>
      <p:ext uri="{BB962C8B-B14F-4D97-AF65-F5344CB8AC3E}">
        <p14:creationId xmlns:p14="http://schemas.microsoft.com/office/powerpoint/2010/main" val="2878910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None/>
            </a:pPr>
            <a:r>
              <a:rPr lang="es-ES" sz="1200" b="1" noProof="0" dirty="0">
                <a:solidFill>
                  <a:srgbClr val="000000"/>
                </a:solidFill>
                <a:latin typeface="+mn-lt"/>
                <a:ea typeface="Calibri"/>
                <a:cs typeface="Calibri"/>
                <a:sym typeface="Calibri"/>
              </a:rPr>
              <a:t>Notas del instructor:</a:t>
            </a:r>
          </a:p>
          <a:p>
            <a:pPr marL="0" lvl="0" indent="0" algn="l" rtl="0">
              <a:lnSpc>
                <a:spcPct val="115000"/>
              </a:lnSpc>
              <a:spcBef>
                <a:spcPts val="0"/>
              </a:spcBef>
              <a:spcAft>
                <a:spcPts val="0"/>
              </a:spcAft>
              <a:buNone/>
            </a:pPr>
            <a:endParaRPr lang="es-ES" noProof="0" dirty="0">
              <a:latin typeface="+mn-lt"/>
            </a:endParaRPr>
          </a:p>
          <a:p>
            <a:pPr marL="171450" marR="0" lvl="0" indent="-171450" algn="l" defTabSz="914400" rtl="0" eaLnBrk="1" fontAlgn="auto" latinLnBrk="0" hangingPunct="1">
              <a:lnSpc>
                <a:spcPct val="115000"/>
              </a:lnSpc>
              <a:spcBef>
                <a:spcPts val="0"/>
              </a:spcBef>
              <a:spcAft>
                <a:spcPts val="0"/>
              </a:spcAft>
              <a:buClr>
                <a:srgbClr val="000000"/>
              </a:buClr>
              <a:buSzPts val="1200"/>
              <a:buFont typeface="Arial" panose="020B0604020202020204" pitchFamily="34" charset="0"/>
              <a:buChar char="•"/>
              <a:tabLst/>
              <a:defRPr/>
            </a:pPr>
            <a:r>
              <a:rPr lang="es-ES" sz="1200" b="1" i="0" u="sng" noProof="0" dirty="0">
                <a:latin typeface="+mn-lt"/>
                <a:ea typeface="Times New Roman" panose="02020603050405020304" pitchFamily="18" charset="0"/>
                <a:cs typeface="Times New Roman" panose="02020603050405020304" pitchFamily="18" charset="0"/>
              </a:rPr>
              <a:t>Diga: </a:t>
            </a:r>
            <a:r>
              <a:rPr lang="es-ES" sz="1200" noProof="0" dirty="0">
                <a:latin typeface="+mn-lt"/>
                <a:ea typeface="Times New Roman" panose="02020603050405020304" pitchFamily="18" charset="0"/>
                <a:cs typeface="Times New Roman" panose="02020603050405020304" pitchFamily="18" charset="0"/>
              </a:rPr>
              <a:t>Aunque gran parte de la labor en torno a Una Sola Salud ha sido liderada por veterinarios, en realidad pretende </a:t>
            </a:r>
            <a:r>
              <a:rPr lang="es-ES" sz="1200" b="1" i="1" noProof="0" dirty="0">
                <a:latin typeface="+mn-lt"/>
                <a:ea typeface="Times New Roman" panose="02020603050405020304" pitchFamily="18" charset="0"/>
                <a:cs typeface="Times New Roman" panose="02020603050405020304" pitchFamily="18" charset="0"/>
              </a:rPr>
              <a:t>integrar múltiples disciplinas</a:t>
            </a:r>
            <a:r>
              <a:rPr lang="es-ES" sz="1200" noProof="0" dirty="0">
                <a:latin typeface="+mn-lt"/>
                <a:ea typeface="Times New Roman" panose="02020603050405020304" pitchFamily="18" charset="0"/>
                <a:cs typeface="Times New Roman" panose="02020603050405020304" pitchFamily="18" charset="0"/>
              </a:rPr>
              <a:t>, no sólo </a:t>
            </a:r>
            <a:r>
              <a:rPr lang="es-ES" sz="1200" b="0" noProof="0" dirty="0">
                <a:latin typeface="+mn-lt"/>
                <a:ea typeface="Times New Roman" panose="02020603050405020304" pitchFamily="18" charset="0"/>
                <a:cs typeface="Times New Roman" panose="02020603050405020304" pitchFamily="18" charset="0"/>
              </a:rPr>
              <a:t>la salud animal. </a:t>
            </a:r>
            <a:r>
              <a:rPr lang="es-ES" b="0" i="0" noProof="0" dirty="0">
                <a:solidFill>
                  <a:srgbClr val="202020"/>
                </a:solidFill>
                <a:latin typeface="+mn-lt"/>
                <a:ea typeface="Helvetica Neue"/>
                <a:cs typeface="Helvetica Neue"/>
                <a:sym typeface="Helvetica Neue"/>
              </a:rPr>
              <a:t>Una Sola Salud es un enfoqueo integrado unificador cuyo objetivo es equilibrar y optimizar de forma sostenible la salud de humana, animal y de los ecosistemas. Reconoce que la salud humana, de animales domésticos y silvestres, las plantas y el medio ambiente en general están estrechamente vinculados y son interdependientes. </a:t>
            </a:r>
          </a:p>
          <a:p>
            <a:pPr marL="171450" marR="0" lvl="0" indent="-171450" algn="l" defTabSz="914400" rtl="0" eaLnBrk="1" fontAlgn="auto" latinLnBrk="0" hangingPunct="1">
              <a:lnSpc>
                <a:spcPct val="115000"/>
              </a:lnSpc>
              <a:spcBef>
                <a:spcPts val="0"/>
              </a:spcBef>
              <a:spcAft>
                <a:spcPts val="0"/>
              </a:spcAft>
              <a:buClr>
                <a:srgbClr val="000000"/>
              </a:buClr>
              <a:buSzPts val="1200"/>
              <a:buFont typeface="Arial" panose="020B0604020202020204" pitchFamily="34" charset="0"/>
              <a:buChar char="•"/>
              <a:tabLst/>
              <a:defRPr/>
            </a:pPr>
            <a:endParaRPr lang="es-ES" b="0" i="0" noProof="0" dirty="0">
              <a:solidFill>
                <a:srgbClr val="202020"/>
              </a:solidFill>
              <a:latin typeface="+mn-lt"/>
              <a:sym typeface="Helvetica Neue"/>
            </a:endParaRPr>
          </a:p>
          <a:p>
            <a:pPr marL="171450" marR="0" lvl="0" indent="-171450" algn="l" defTabSz="914400" rtl="0" eaLnBrk="1" fontAlgn="auto" latinLnBrk="0" hangingPunct="1">
              <a:lnSpc>
                <a:spcPct val="115000"/>
              </a:lnSpc>
              <a:spcBef>
                <a:spcPts val="0"/>
              </a:spcBef>
              <a:spcAft>
                <a:spcPts val="0"/>
              </a:spcAft>
              <a:buClr>
                <a:srgbClr val="000000"/>
              </a:buClr>
              <a:buSzPts val="1200"/>
              <a:buFont typeface="Arial" panose="020B0604020202020204" pitchFamily="34" charset="0"/>
              <a:buChar char="•"/>
              <a:tabLst/>
              <a:defRPr/>
            </a:pPr>
            <a:r>
              <a:rPr lang="es-ES" sz="1200" b="1" i="0" u="sng" noProof="0" dirty="0">
                <a:latin typeface="+mn-lt"/>
                <a:ea typeface="Times New Roman" panose="02020603050405020304" pitchFamily="18" charset="0"/>
                <a:cs typeface="Times New Roman" panose="02020603050405020304" pitchFamily="18" charset="0"/>
              </a:rPr>
              <a:t>Diga: </a:t>
            </a:r>
            <a:r>
              <a:rPr lang="es-ES" noProof="0" dirty="0">
                <a:latin typeface="+mn-lt"/>
              </a:rPr>
              <a:t>El objetivo de Una Sola Salud es equilibrar y optimizar la salud de las personas, los animales y los ecosistemas. </a:t>
            </a:r>
            <a:r>
              <a:rPr lang="es-ES" sz="1200" noProof="0" dirty="0">
                <a:solidFill>
                  <a:srgbClr val="000000"/>
                </a:solidFill>
                <a:latin typeface="+mn-lt"/>
                <a:ea typeface="Calibri"/>
                <a:cs typeface="Calibri"/>
                <a:sym typeface="Calibri"/>
              </a:rPr>
              <a:t>También debemos pensar en tres palabras clave: </a:t>
            </a:r>
            <a:r>
              <a:rPr lang="es-ES" sz="1200" b="1" i="1" noProof="0" dirty="0">
                <a:solidFill>
                  <a:srgbClr val="000000"/>
                </a:solidFill>
                <a:latin typeface="+mn-lt"/>
                <a:ea typeface="Calibri"/>
                <a:cs typeface="Calibri"/>
                <a:sym typeface="Calibri"/>
              </a:rPr>
              <a:t>colaboración</a:t>
            </a:r>
            <a:r>
              <a:rPr lang="es-ES" sz="1200" b="0" noProof="0" dirty="0">
                <a:solidFill>
                  <a:srgbClr val="000000"/>
                </a:solidFill>
                <a:latin typeface="+mn-lt"/>
                <a:ea typeface="Calibri"/>
                <a:cs typeface="Calibri"/>
                <a:sym typeface="Calibri"/>
              </a:rPr>
              <a:t>, </a:t>
            </a:r>
            <a:r>
              <a:rPr lang="es-ES" sz="1200" b="1" i="1" noProof="0" dirty="0">
                <a:solidFill>
                  <a:srgbClr val="000000"/>
                </a:solidFill>
                <a:latin typeface="+mn-lt"/>
                <a:ea typeface="Calibri"/>
                <a:cs typeface="Calibri"/>
                <a:sym typeface="Calibri"/>
              </a:rPr>
              <a:t>multisectorialidad </a:t>
            </a:r>
            <a:r>
              <a:rPr lang="es-ES" sz="1200" b="0" noProof="0" dirty="0">
                <a:solidFill>
                  <a:srgbClr val="000000"/>
                </a:solidFill>
                <a:latin typeface="+mn-lt"/>
                <a:ea typeface="Calibri"/>
                <a:cs typeface="Calibri"/>
                <a:sym typeface="Calibri"/>
              </a:rPr>
              <a:t>y </a:t>
            </a:r>
            <a:r>
              <a:rPr lang="es-ES" sz="1200" b="1" i="1" noProof="0" dirty="0">
                <a:solidFill>
                  <a:srgbClr val="000000"/>
                </a:solidFill>
                <a:latin typeface="+mn-lt"/>
                <a:ea typeface="Calibri"/>
                <a:cs typeface="Calibri"/>
                <a:sym typeface="Calibri"/>
              </a:rPr>
              <a:t>transdisciplinariedad</a:t>
            </a:r>
            <a:r>
              <a:rPr lang="es-ES" sz="1200" b="0" noProof="0" dirty="0">
                <a:solidFill>
                  <a:srgbClr val="000000"/>
                </a:solidFill>
                <a:latin typeface="+mn-lt"/>
                <a:ea typeface="Calibri"/>
                <a:cs typeface="Calibri"/>
                <a:sym typeface="Calibri"/>
              </a:rPr>
              <a:t>. </a:t>
            </a:r>
          </a:p>
          <a:p>
            <a:pPr marL="171450" marR="0" lvl="0" indent="-171450" algn="l" defTabSz="914400" rtl="0" eaLnBrk="1" fontAlgn="auto" latinLnBrk="0" hangingPunct="1">
              <a:lnSpc>
                <a:spcPct val="115000"/>
              </a:lnSpc>
              <a:spcBef>
                <a:spcPts val="0"/>
              </a:spcBef>
              <a:spcAft>
                <a:spcPts val="0"/>
              </a:spcAft>
              <a:buClr>
                <a:srgbClr val="000000"/>
              </a:buClr>
              <a:buSzPts val="1200"/>
              <a:buFont typeface="Arial" panose="020B0604020202020204" pitchFamily="34" charset="0"/>
              <a:buChar char="•"/>
              <a:tabLst/>
              <a:defRPr/>
            </a:pPr>
            <a:endParaRPr lang="es-ES" sz="1200" b="0" noProof="0" dirty="0">
              <a:solidFill>
                <a:srgbClr val="000000"/>
              </a:solidFill>
              <a:latin typeface="+mn-lt"/>
              <a:ea typeface="Calibri"/>
              <a:cs typeface="Calibri"/>
              <a:sym typeface="Calibri"/>
            </a:endParaRPr>
          </a:p>
          <a:p>
            <a:pPr marL="171450" marR="0" lvl="0" indent="-171450" algn="l" defTabSz="914400" rtl="0" eaLnBrk="1" fontAlgn="auto" latinLnBrk="0" hangingPunct="1">
              <a:lnSpc>
                <a:spcPct val="115000"/>
              </a:lnSpc>
              <a:spcBef>
                <a:spcPts val="0"/>
              </a:spcBef>
              <a:spcAft>
                <a:spcPts val="0"/>
              </a:spcAft>
              <a:buClr>
                <a:srgbClr val="000000"/>
              </a:buClr>
              <a:buSzPts val="1200"/>
              <a:buFont typeface="Arial" panose="020B0604020202020204" pitchFamily="34" charset="0"/>
              <a:buChar char="•"/>
              <a:tabLst/>
              <a:defRPr/>
            </a:pPr>
            <a:r>
              <a:rPr lang="es-ES" sz="1200" b="1" i="0" u="sng" noProof="0" dirty="0">
                <a:latin typeface="+mn-lt"/>
                <a:ea typeface="Times New Roman" panose="02020603050405020304" pitchFamily="18" charset="0"/>
                <a:cs typeface="Times New Roman" panose="02020603050405020304" pitchFamily="18" charset="0"/>
              </a:rPr>
              <a:t>Diga: </a:t>
            </a:r>
            <a:r>
              <a:rPr lang="es-ES" sz="1200" b="0" noProof="0" dirty="0">
                <a:solidFill>
                  <a:srgbClr val="000000"/>
                </a:solidFill>
                <a:latin typeface="+mn-lt"/>
                <a:ea typeface="Calibri"/>
                <a:cs typeface="Calibri"/>
                <a:sym typeface="Calibri"/>
              </a:rPr>
              <a:t>En otras palabras, los profesionales de la salud pública de distintos sectores y disciplinas deberían trabajar juntos. Para obtener resultados óptimos, esto debería ocurrir en todos los niveles del sistema sanitario (</a:t>
            </a:r>
            <a:r>
              <a:rPr lang="es-ES" sz="1200" b="0" i="1" noProof="0" dirty="0">
                <a:solidFill>
                  <a:srgbClr val="000000"/>
                </a:solidFill>
                <a:latin typeface="+mn-lt"/>
                <a:ea typeface="Calibri"/>
                <a:cs typeface="Calibri"/>
                <a:sym typeface="Calibri"/>
              </a:rPr>
              <a:t>local, regional, nacional e incluso mundial</a:t>
            </a:r>
            <a:r>
              <a:rPr lang="es-ES" sz="1200" b="0" noProof="0" dirty="0">
                <a:solidFill>
                  <a:srgbClr val="000000"/>
                </a:solidFill>
                <a:latin typeface="+mn-lt"/>
                <a:ea typeface="Calibri"/>
                <a:cs typeface="Calibri"/>
                <a:sym typeface="Calibri"/>
              </a:rPr>
              <a:t>). </a:t>
            </a:r>
            <a:r>
              <a:rPr lang="es-ES" sz="1200" b="0" i="1" noProof="0" dirty="0">
                <a:solidFill>
                  <a:srgbClr val="000000"/>
                </a:solidFill>
                <a:latin typeface="+mn-lt"/>
                <a:ea typeface="Calibri"/>
                <a:cs typeface="Calibri"/>
                <a:sym typeface="Calibri"/>
              </a:rPr>
              <a:t>Por ejemplo, lo ideal sería que los países vecinos colaboraran para proteger la salud pública a través de las fronteras internacionales.</a:t>
            </a:r>
            <a:endParaRPr lang="es-ES" sz="1200" b="0" i="1" noProof="0" dirty="0">
              <a:latin typeface="+mn-lt"/>
              <a:ea typeface="Calibri"/>
              <a:cs typeface="Calibri"/>
              <a:sym typeface="Calibri"/>
            </a:endParaRPr>
          </a:p>
          <a:p>
            <a:endParaRPr lang="en-US" dirty="0"/>
          </a:p>
        </p:txBody>
      </p:sp>
      <p:sp>
        <p:nvSpPr>
          <p:cNvPr id="4" name="Slide Number Placeholder 3"/>
          <p:cNvSpPr>
            <a:spLocks noGrp="1"/>
          </p:cNvSpPr>
          <p:nvPr>
            <p:ph type="sldNum" sz="quarter" idx="5"/>
          </p:nvPr>
        </p:nvSpPr>
        <p:spPr/>
        <p:txBody>
          <a:bodyPr/>
          <a:lstStyle/>
          <a:p>
            <a:fld id="{064EA7F3-87C3-4B9C-A326-5DF204C82D74}" type="slidenum">
              <a:rPr lang="en-US" smtClean="0"/>
              <a:t>5</a:t>
            </a:fld>
            <a:endParaRPr lang="en-US"/>
          </a:p>
        </p:txBody>
      </p:sp>
    </p:spTree>
    <p:extLst>
      <p:ext uri="{BB962C8B-B14F-4D97-AF65-F5344CB8AC3E}">
        <p14:creationId xmlns:p14="http://schemas.microsoft.com/office/powerpoint/2010/main" val="2752895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s-GT" b="1" noProof="0" dirty="0">
                <a:latin typeface="+mn-lt"/>
              </a:rPr>
              <a:t>Notas para el instructor: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GT" sz="1200" b="1" u="sng" noProof="0" dirty="0">
              <a:latin typeface="+mn-lt"/>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GT" sz="1200" b="1" u="sng" noProof="0" dirty="0">
                <a:latin typeface="+mn-lt"/>
                <a:ea typeface="Calibri"/>
                <a:cs typeface="Calibri"/>
                <a:sym typeface="Calibri"/>
              </a:rPr>
              <a:t>Diga</a:t>
            </a:r>
            <a:r>
              <a:rPr lang="es-GT" sz="1200" b="1" noProof="0" dirty="0">
                <a:latin typeface="+mn-lt"/>
                <a:ea typeface="Calibri"/>
                <a:cs typeface="Calibri"/>
                <a:sym typeface="Calibri"/>
              </a:rPr>
              <a:t>: </a:t>
            </a:r>
            <a:r>
              <a:rPr lang="es-GT" sz="1200" noProof="0" dirty="0">
                <a:latin typeface="+mn-lt"/>
                <a:ea typeface="Calibri"/>
                <a:cs typeface="Calibri"/>
                <a:sym typeface="Calibri"/>
              </a:rPr>
              <a:t>Uno de los aspectos más importantes de la práctica del e foque de Una Sola Salud es la </a:t>
            </a:r>
            <a:r>
              <a:rPr lang="es-GT" sz="1200" b="1" noProof="0" dirty="0">
                <a:latin typeface="+mn-lt"/>
                <a:ea typeface="Calibri"/>
                <a:cs typeface="Calibri"/>
                <a:sym typeface="Calibri"/>
              </a:rPr>
              <a:t>coordinación</a:t>
            </a:r>
            <a:r>
              <a:rPr lang="es-GT" sz="1200" noProof="0" dirty="0">
                <a:latin typeface="+mn-lt"/>
                <a:ea typeface="Calibri"/>
                <a:cs typeface="Calibri"/>
                <a:sym typeface="Calibri"/>
              </a:rPr>
              <a:t>, la </a:t>
            </a:r>
            <a:r>
              <a:rPr lang="es-GT" sz="1200" b="1" noProof="0" dirty="0">
                <a:latin typeface="+mn-lt"/>
                <a:ea typeface="Calibri"/>
                <a:cs typeface="Calibri"/>
                <a:sym typeface="Calibri"/>
              </a:rPr>
              <a:t>comunicación </a:t>
            </a:r>
            <a:r>
              <a:rPr lang="es-GT" sz="1200" noProof="0" dirty="0">
                <a:latin typeface="+mn-lt"/>
                <a:ea typeface="Calibri"/>
                <a:cs typeface="Calibri"/>
                <a:sym typeface="Calibri"/>
              </a:rPr>
              <a:t>y la </a:t>
            </a:r>
            <a:r>
              <a:rPr lang="es-GT" sz="1200" b="1" noProof="0" dirty="0">
                <a:latin typeface="+mn-lt"/>
                <a:ea typeface="Calibri"/>
                <a:cs typeface="Calibri"/>
                <a:sym typeface="Calibri"/>
              </a:rPr>
              <a:t>colaboración </a:t>
            </a:r>
            <a:r>
              <a:rPr lang="es-GT" sz="1200" noProof="0" dirty="0">
                <a:latin typeface="+mn-lt"/>
                <a:ea typeface="Calibri"/>
                <a:cs typeface="Calibri"/>
                <a:sym typeface="Calibri"/>
              </a:rPr>
              <a:t>entre sectores. Una Sola Salud funciona a través de todos los sectores y requiere de la coordinación, comunicación y colaboración de los sectores humano, animal y ambiental, trabajando juntos y compartiendo datos.</a:t>
            </a:r>
          </a:p>
          <a:p>
            <a:pPr marL="0" lvl="0" indent="0" algn="l" rtl="0">
              <a:spcBef>
                <a:spcPts val="0"/>
              </a:spcBef>
              <a:spcAft>
                <a:spcPts val="0"/>
              </a:spcAft>
              <a:buNone/>
            </a:pPr>
            <a:endParaRPr lang="en-US" dirty="0">
              <a:latin typeface="+mn-lt"/>
            </a:endParaRPr>
          </a:p>
        </p:txBody>
      </p:sp>
      <p:sp>
        <p:nvSpPr>
          <p:cNvPr id="4" name="Slide Number Placeholder 3"/>
          <p:cNvSpPr>
            <a:spLocks noGrp="1"/>
          </p:cNvSpPr>
          <p:nvPr>
            <p:ph type="sldNum" sz="quarter" idx="5"/>
          </p:nvPr>
        </p:nvSpPr>
        <p:spPr/>
        <p:txBody>
          <a:bodyPr/>
          <a:lstStyle/>
          <a:p>
            <a:fld id="{064EA7F3-87C3-4B9C-A326-5DF204C82D74}" type="slidenum">
              <a:rPr lang="en-US" smtClean="0"/>
              <a:t>6</a:t>
            </a:fld>
            <a:endParaRPr lang="en-US"/>
          </a:p>
        </p:txBody>
      </p:sp>
    </p:spTree>
    <p:extLst>
      <p:ext uri="{BB962C8B-B14F-4D97-AF65-F5344CB8AC3E}">
        <p14:creationId xmlns:p14="http://schemas.microsoft.com/office/powerpoint/2010/main" val="922208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a:latin typeface="+mn-lt"/>
              </a:rPr>
              <a:t>Notas para el instructor:</a:t>
            </a:r>
          </a:p>
          <a:p>
            <a:endParaRPr lang="es-ES" b="1" i="1" noProof="0" dirty="0">
              <a:latin typeface="+mn-lt"/>
            </a:endParaRPr>
          </a:p>
          <a:p>
            <a:pPr marL="171450" indent="-171450">
              <a:buFont typeface="Arial" panose="020B0604020202020204" pitchFamily="34" charset="0"/>
              <a:buChar char="•"/>
            </a:pPr>
            <a:r>
              <a:rPr lang="es-ES" b="0" i="0" noProof="0" dirty="0">
                <a:latin typeface="+mn-lt"/>
              </a:rPr>
              <a:t>Pida a un voluntario que lea la escena en voz alta. </a:t>
            </a:r>
            <a:r>
              <a:rPr lang="es-ES" sz="1200" b="1" i="0" u="none" noProof="0" dirty="0">
                <a:latin typeface="+mn-lt"/>
                <a:ea typeface="Calibri"/>
                <a:cs typeface="Calibri"/>
                <a:sym typeface="Calibri"/>
              </a:rPr>
              <a:t>&lt;CLICK&gt; </a:t>
            </a:r>
            <a:endParaRPr lang="es-ES" sz="1200" b="0" i="0" u="none" noProof="0" dirty="0">
              <a:latin typeface="+mn-lt"/>
              <a:ea typeface="+mn-ea"/>
              <a:cs typeface="+mn-cs"/>
              <a:sym typeface="Calibri"/>
            </a:endParaRPr>
          </a:p>
          <a:p>
            <a:endParaRPr lang="es-ES" sz="1200" b="0" i="0" u="none" noProof="0" dirty="0">
              <a:latin typeface="+mn-lt"/>
              <a:ea typeface="+mn-ea"/>
              <a:cs typeface="+mn-cs"/>
              <a:sym typeface="Calibri"/>
            </a:endParaRPr>
          </a:p>
          <a:p>
            <a:pPr marL="171450" indent="-171450">
              <a:buFont typeface="Arial" panose="020B0604020202020204" pitchFamily="34" charset="0"/>
              <a:buChar char="•"/>
            </a:pPr>
            <a:r>
              <a:rPr lang="es-ES" sz="1200" b="1" i="0" u="sng" noProof="0" dirty="0">
                <a:latin typeface="+mn-lt"/>
                <a:ea typeface="Calibri"/>
                <a:cs typeface="Calibri"/>
                <a:sym typeface="Calibri"/>
              </a:rPr>
              <a:t>Lea </a:t>
            </a:r>
            <a:r>
              <a:rPr lang="es-ES" sz="1200" b="0" i="0" noProof="0" dirty="0">
                <a:latin typeface="+mn-lt"/>
                <a:ea typeface="Calibri"/>
                <a:cs typeface="Calibri"/>
                <a:sym typeface="Calibri"/>
              </a:rPr>
              <a:t>la pregunta: Desde la perspectiva de Una Sola Salud, ¿cuáles son las consecuencias más generales para otras personas, animales y el ambiente?</a:t>
            </a:r>
            <a:endParaRPr lang="es-ES" b="0" i="0" noProof="0" dirty="0">
              <a:latin typeface="+mn-lt"/>
            </a:endParaRPr>
          </a:p>
          <a:p>
            <a:endParaRPr lang="es-ES" b="1" i="0" u="sng" noProof="0" dirty="0">
              <a:latin typeface="+mn-lt"/>
            </a:endParaRPr>
          </a:p>
          <a:p>
            <a:pPr marL="171450" indent="-171450">
              <a:buFont typeface="Arial" panose="020B0604020202020204" pitchFamily="34" charset="0"/>
              <a:buChar char="•"/>
            </a:pPr>
            <a:r>
              <a:rPr lang="es-ES" b="0" i="0" noProof="0" dirty="0">
                <a:latin typeface="+mn-lt"/>
              </a:rPr>
              <a:t>Pida voluntarios que compartan sus respuestas.</a:t>
            </a:r>
          </a:p>
          <a:p>
            <a:pPr marL="171450" indent="-171450">
              <a:buFont typeface="Arial" panose="020B0604020202020204" pitchFamily="34" charset="0"/>
              <a:buChar char="•"/>
            </a:pPr>
            <a:endParaRPr lang="es-ES" b="1" i="0" u="sng" noProof="0" dirty="0">
              <a:latin typeface="+mn-lt"/>
            </a:endParaRPr>
          </a:p>
          <a:p>
            <a:pPr marL="171450" indent="-171450">
              <a:buFont typeface="Arial" panose="020B0604020202020204" pitchFamily="34" charset="0"/>
              <a:buChar char="•"/>
            </a:pPr>
            <a:r>
              <a:rPr lang="es-ES" b="1" i="0" u="sng" noProof="0" dirty="0">
                <a:latin typeface="+mn-lt"/>
              </a:rPr>
              <a:t>Anote </a:t>
            </a:r>
            <a:r>
              <a:rPr lang="es-ES" b="0" i="0" noProof="0" dirty="0">
                <a:latin typeface="+mn-lt"/>
              </a:rPr>
              <a:t>las respuestas en una cartulina, pizarra o diapositiva en blanco. </a:t>
            </a:r>
          </a:p>
          <a:p>
            <a:pPr marL="171450" indent="-171450">
              <a:buFont typeface="Arial" panose="020B0604020202020204" pitchFamily="34" charset="0"/>
              <a:buChar char="•"/>
            </a:pPr>
            <a:endParaRPr lang="es-ES" b="1" i="0" u="sng" noProof="0" dirty="0">
              <a:latin typeface="+mn-lt"/>
            </a:endParaRPr>
          </a:p>
          <a:p>
            <a:pPr marL="171450" indent="-171450">
              <a:buFont typeface="Arial" panose="020B0604020202020204" pitchFamily="34" charset="0"/>
              <a:buChar char="•"/>
            </a:pPr>
            <a:r>
              <a:rPr lang="es-ES" b="1" i="0" u="sng" noProof="0" dirty="0">
                <a:latin typeface="+mn-lt"/>
              </a:rPr>
              <a:t>Permita que halla discusión</a:t>
            </a:r>
            <a:r>
              <a:rPr lang="es-ES" b="0" i="0" noProof="0" dirty="0">
                <a:latin typeface="+mn-lt"/>
              </a:rPr>
              <a:t> durante 10 minutos.</a:t>
            </a:r>
          </a:p>
          <a:p>
            <a:endParaRPr lang="es-ES" b="1" i="1" u="sng" noProof="0" dirty="0">
              <a:latin typeface="+mn-lt"/>
            </a:endParaRPr>
          </a:p>
          <a:p>
            <a:pPr marL="171450" indent="-171450">
              <a:buFont typeface="Wingdings" panose="05000000000000000000" pitchFamily="2" charset="2"/>
              <a:buChar char="v"/>
            </a:pPr>
            <a:r>
              <a:rPr lang="es-ES" b="1" i="1" noProof="0" dirty="0">
                <a:latin typeface="+mn-lt"/>
              </a:rPr>
              <a:t>Ejemplos de respuestas y/o puntos que deben plantearse:</a:t>
            </a:r>
          </a:p>
          <a:p>
            <a:pPr marL="628650" lvl="1" indent="-171450">
              <a:buFont typeface="Arial" panose="020B0604020202020204" pitchFamily="34" charset="0"/>
              <a:buChar char="•"/>
            </a:pPr>
            <a:r>
              <a:rPr lang="es-ES" b="1" i="1" noProof="0" dirty="0">
                <a:latin typeface="+mn-lt"/>
              </a:rPr>
              <a:t>Las personas que viven río se verán directamente afectadas por las aguas contaminadas y corren el riesgo de enfermar y lesionarse con objetos punzantes procedentes de la basura.</a:t>
            </a:r>
          </a:p>
          <a:p>
            <a:pPr marL="628650" lvl="1" indent="-171450">
              <a:buFont typeface="Arial" panose="020B0604020202020204" pitchFamily="34" charset="0"/>
              <a:buChar char="•"/>
            </a:pPr>
            <a:r>
              <a:rPr lang="es-ES" b="1" i="1" noProof="0" dirty="0">
                <a:latin typeface="+mn-lt"/>
              </a:rPr>
              <a:t>Los peces del río sufrirán y correrán el riesgo de enfermar o morir. Podría disminuir su población o incluso desaparecer. </a:t>
            </a:r>
          </a:p>
          <a:p>
            <a:pPr marL="628650" lvl="1" indent="-171450">
              <a:buFont typeface="Arial" panose="020B0604020202020204" pitchFamily="34" charset="0"/>
              <a:buChar char="•"/>
            </a:pPr>
            <a:r>
              <a:rPr lang="es-ES" b="1" i="1" noProof="0" dirty="0">
                <a:latin typeface="+mn-lt"/>
              </a:rPr>
              <a:t>Las personas que dependen de la pesca para alimentarse pueden sufrir enfermedades por comer pescado contaminado o no encontrar pescado para comer, y padecer de inseguridad alimentaria.</a:t>
            </a:r>
          </a:p>
          <a:p>
            <a:pPr marL="628650" lvl="1" indent="-171450">
              <a:buFont typeface="Arial" panose="020B0604020202020204" pitchFamily="34" charset="0"/>
              <a:buChar char="•"/>
            </a:pPr>
            <a:r>
              <a:rPr lang="es-ES" b="1" i="1" noProof="0" dirty="0">
                <a:latin typeface="+mn-lt"/>
              </a:rPr>
              <a:t>Las personas que dependen del río para su subsistencia podrían perder su trabajo.</a:t>
            </a:r>
          </a:p>
          <a:p>
            <a:pPr marL="628650" lvl="1" indent="-171450">
              <a:buFont typeface="Arial" panose="020B0604020202020204" pitchFamily="34" charset="0"/>
              <a:buChar char="•"/>
            </a:pPr>
            <a:r>
              <a:rPr lang="es-ES" b="1" i="1" noProof="0" dirty="0">
                <a:latin typeface="+mn-lt"/>
              </a:rPr>
              <a:t>Aguas abajo, el río desemboca en el océano y los contaminantes se mezclarán con él, afectando al ecosistema marino.</a:t>
            </a:r>
          </a:p>
          <a:p>
            <a:pPr marL="628650" lvl="1" indent="-171450">
              <a:buFont typeface="Arial" panose="020B0604020202020204" pitchFamily="34" charset="0"/>
              <a:buChar char="•"/>
            </a:pPr>
            <a:r>
              <a:rPr lang="es-ES" b="1" i="1" noProof="0" dirty="0">
                <a:latin typeface="+mn-lt"/>
              </a:rPr>
              <a:t>Los habitantes de Kampupto podrían sufrir enfermedades en el futuro y carecer de </a:t>
            </a:r>
            <a:r>
              <a:rPr lang="es-ES" b="1" i="1" noProof="0" dirty="0">
                <a:highlight>
                  <a:srgbClr val="FFFF00"/>
                </a:highlight>
                <a:latin typeface="+mn-lt"/>
              </a:rPr>
              <a:t>agua limpia a medida que aumente el nivel de contaminación del río.</a:t>
            </a:r>
          </a:p>
          <a:p>
            <a:pPr marL="628650" lvl="1" indent="-171450">
              <a:buFont typeface="Arial" panose="020B0604020202020204" pitchFamily="34" charset="0"/>
              <a:buChar char="•"/>
            </a:pPr>
            <a:r>
              <a:rPr lang="es-ES" b="1" i="1" noProof="0" dirty="0">
                <a:highlight>
                  <a:srgbClr val="FFFF00"/>
                </a:highlight>
                <a:latin typeface="+mn-lt"/>
              </a:rPr>
              <a:t>La basura podría crear obstrucciones el flujo del agua, provocando inundaciones en algunas zonas y falta de agua en otras.</a:t>
            </a:r>
          </a:p>
        </p:txBody>
      </p:sp>
      <p:sp>
        <p:nvSpPr>
          <p:cNvPr id="4" name="Slide Number Placeholder 3"/>
          <p:cNvSpPr>
            <a:spLocks noGrp="1"/>
          </p:cNvSpPr>
          <p:nvPr>
            <p:ph type="sldNum" sz="quarter" idx="5"/>
          </p:nvPr>
        </p:nvSpPr>
        <p:spPr/>
        <p:txBody>
          <a:bodyPr/>
          <a:lstStyle/>
          <a:p>
            <a:fld id="{064EA7F3-87C3-4B9C-A326-5DF204C82D74}" type="slidenum">
              <a:rPr lang="en-US" smtClean="0"/>
              <a:t>7</a:t>
            </a:fld>
            <a:endParaRPr lang="en-US"/>
          </a:p>
        </p:txBody>
      </p:sp>
    </p:spTree>
    <p:extLst>
      <p:ext uri="{BB962C8B-B14F-4D97-AF65-F5344CB8AC3E}">
        <p14:creationId xmlns:p14="http://schemas.microsoft.com/office/powerpoint/2010/main" val="4205617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19138"/>
            <a:ext cx="6400800" cy="3600450"/>
          </a:xfrm>
        </p:spPr>
      </p:sp>
      <p:sp>
        <p:nvSpPr>
          <p:cNvPr id="3" name="Notes Placeholder 2"/>
          <p:cNvSpPr>
            <a:spLocks noGrp="1"/>
          </p:cNvSpPr>
          <p:nvPr>
            <p:ph type="body" idx="1"/>
          </p:nvPr>
        </p:nvSpPr>
        <p:spPr/>
        <p:txBody>
          <a:bodyPr/>
          <a:lstStyle/>
          <a:p>
            <a:pPr>
              <a:spcBef>
                <a:spcPts val="1245"/>
              </a:spcBef>
              <a:spcAft>
                <a:spcPts val="622"/>
              </a:spcAft>
            </a:pPr>
            <a:r>
              <a:rPr lang="es-ES" sz="1200" b="1" noProof="0" dirty="0">
                <a:latin typeface="+mn-lt"/>
              </a:rPr>
              <a:t>Notas para el instructor:</a:t>
            </a:r>
          </a:p>
          <a:p>
            <a:pPr>
              <a:spcBef>
                <a:spcPts val="1245"/>
              </a:spcBef>
              <a:spcAft>
                <a:spcPts val="622"/>
              </a:spcAft>
            </a:pPr>
            <a:endParaRPr lang="es-ES" sz="1200" b="1" noProof="0" dirty="0">
              <a:latin typeface="+mn-lt"/>
            </a:endParaRPr>
          </a:p>
          <a:p>
            <a:pPr marL="171450" indent="-171450" fontAlgn="base">
              <a:lnSpc>
                <a:spcPct val="115000"/>
              </a:lnSpc>
              <a:buFont typeface="Arial" panose="020B0604020202020204" pitchFamily="34" charset="0"/>
              <a:buChar char="•"/>
            </a:pPr>
            <a:r>
              <a:rPr lang="es-ES" sz="1200" b="1" u="sng" noProof="0" dirty="0">
                <a:latin typeface="+mn-lt"/>
              </a:rPr>
              <a:t>Diga: </a:t>
            </a:r>
            <a:r>
              <a:rPr lang="es-ES" sz="1200" noProof="0" dirty="0">
                <a:latin typeface="+mn-lt"/>
                <a:ea typeface="Times New Roman" panose="02020603050405020304" pitchFamily="18" charset="0"/>
                <a:cs typeface="Times New Roman" panose="02020603050405020304" pitchFamily="18" charset="0"/>
              </a:rPr>
              <a:t>Aunque gran parte de la labor en torno a Una Sola Salud ha sido liderada por veterinarios, en realidad se trata de integrar múltiples disciplinas, no solo la salud animal. Los temas de Una Sola Salud no solo abarcan la seguridad alimentaria, las enfermedades zoonóticas o transmitidas por vectores y la resistencia a los antimicrobianos, sino que también incorporan </a:t>
            </a:r>
            <a:r>
              <a:rPr lang="es-ES" sz="1200" b="1" noProof="0" dirty="0">
                <a:latin typeface="+mn-lt"/>
                <a:ea typeface="Times New Roman" panose="02020603050405020304" pitchFamily="18" charset="0"/>
                <a:cs typeface="Times New Roman" panose="02020603050405020304" pitchFamily="18" charset="0"/>
              </a:rPr>
              <a:t>la salud ambiental</a:t>
            </a:r>
            <a:r>
              <a:rPr lang="es-ES" sz="1200" noProof="0" dirty="0">
                <a:latin typeface="+mn-lt"/>
                <a:ea typeface="Times New Roman" panose="02020603050405020304" pitchFamily="18" charset="0"/>
                <a:cs typeface="Times New Roman" panose="02020603050405020304" pitchFamily="18" charset="0"/>
              </a:rPr>
              <a:t>, </a:t>
            </a:r>
            <a:r>
              <a:rPr lang="es-ES" sz="1200" b="1" noProof="0" dirty="0">
                <a:latin typeface="+mn-lt"/>
                <a:ea typeface="Times New Roman" panose="02020603050405020304" pitchFamily="18" charset="0"/>
                <a:cs typeface="Times New Roman" panose="02020603050405020304" pitchFamily="18" charset="0"/>
              </a:rPr>
              <a:t>las enfermedades crónicas</a:t>
            </a:r>
            <a:r>
              <a:rPr lang="es-ES" sz="1200" noProof="0" dirty="0">
                <a:latin typeface="+mn-lt"/>
                <a:ea typeface="Times New Roman" panose="02020603050405020304" pitchFamily="18" charset="0"/>
                <a:cs typeface="Times New Roman" panose="02020603050405020304" pitchFamily="18" charset="0"/>
              </a:rPr>
              <a:t>, </a:t>
            </a:r>
            <a:r>
              <a:rPr lang="es-ES" sz="1200" b="1" noProof="0" dirty="0">
                <a:latin typeface="+mn-lt"/>
                <a:ea typeface="Times New Roman" panose="02020603050405020304" pitchFamily="18" charset="0"/>
                <a:cs typeface="Times New Roman" panose="02020603050405020304" pitchFamily="18" charset="0"/>
              </a:rPr>
              <a:t>la salud mental </a:t>
            </a:r>
            <a:r>
              <a:rPr lang="es-ES" sz="1200" noProof="0" dirty="0">
                <a:latin typeface="+mn-lt"/>
                <a:ea typeface="Times New Roman" panose="02020603050405020304" pitchFamily="18" charset="0"/>
                <a:cs typeface="Times New Roman" panose="02020603050405020304" pitchFamily="18" charset="0"/>
              </a:rPr>
              <a:t>y muchos otros ámbitos como </a:t>
            </a:r>
            <a:r>
              <a:rPr lang="es-ES" sz="1200" b="1" noProof="0" dirty="0">
                <a:latin typeface="+mn-lt"/>
                <a:ea typeface="Times New Roman" panose="02020603050405020304" pitchFamily="18" charset="0"/>
                <a:cs typeface="Times New Roman" panose="02020603050405020304" pitchFamily="18" charset="0"/>
              </a:rPr>
              <a:t>la salud ocupacional</a:t>
            </a:r>
            <a:r>
              <a:rPr lang="es-ES" sz="1200" noProof="0" dirty="0">
                <a:latin typeface="+mn-lt"/>
                <a:ea typeface="Times New Roman" panose="02020603050405020304" pitchFamily="18" charset="0"/>
                <a:cs typeface="Times New Roman" panose="02020603050405020304" pitchFamily="18" charset="0"/>
              </a:rPr>
              <a:t>, </a:t>
            </a:r>
            <a:r>
              <a:rPr lang="es-ES" sz="1200" b="1" noProof="0" dirty="0">
                <a:latin typeface="+mn-lt"/>
                <a:ea typeface="Times New Roman" panose="02020603050405020304" pitchFamily="18" charset="0"/>
                <a:cs typeface="Times New Roman" panose="02020603050405020304" pitchFamily="18" charset="0"/>
              </a:rPr>
              <a:t>los determinantes sociales</a:t>
            </a:r>
            <a:r>
              <a:rPr lang="es-ES" sz="1200" noProof="0" dirty="0">
                <a:latin typeface="+mn-lt"/>
                <a:ea typeface="Times New Roman" panose="02020603050405020304" pitchFamily="18" charset="0"/>
                <a:cs typeface="Times New Roman" panose="02020603050405020304" pitchFamily="18" charset="0"/>
              </a:rPr>
              <a:t>, el </a:t>
            </a:r>
            <a:r>
              <a:rPr lang="es-ES" sz="1200" b="1" noProof="0" dirty="0">
                <a:latin typeface="+mn-lt"/>
                <a:ea typeface="Times New Roman" panose="02020603050405020304" pitchFamily="18" charset="0"/>
                <a:cs typeface="Times New Roman" panose="02020603050405020304" pitchFamily="18" charset="0"/>
              </a:rPr>
              <a:t>cambio climático</a:t>
            </a:r>
            <a:r>
              <a:rPr lang="es-ES" sz="1200" noProof="0" dirty="0">
                <a:latin typeface="+mn-lt"/>
                <a:ea typeface="Times New Roman" panose="02020603050405020304" pitchFamily="18" charset="0"/>
                <a:cs typeface="Times New Roman" panose="02020603050405020304" pitchFamily="18" charset="0"/>
              </a:rPr>
              <a:t>, la </a:t>
            </a:r>
            <a:r>
              <a:rPr lang="es-ES" sz="1200" b="1" noProof="0" dirty="0">
                <a:latin typeface="+mn-lt"/>
                <a:ea typeface="Times New Roman" panose="02020603050405020304" pitchFamily="18" charset="0"/>
                <a:cs typeface="Times New Roman" panose="02020603050405020304" pitchFamily="18" charset="0"/>
              </a:rPr>
              <a:t>conservación del medio ambiente</a:t>
            </a:r>
            <a:r>
              <a:rPr lang="es-ES" sz="1200" noProof="0" dirty="0">
                <a:latin typeface="+mn-lt"/>
                <a:ea typeface="Times New Roman" panose="02020603050405020304" pitchFamily="18" charset="0"/>
                <a:cs typeface="Times New Roman" panose="02020603050405020304" pitchFamily="18" charset="0"/>
              </a:rPr>
              <a:t>, </a:t>
            </a:r>
            <a:r>
              <a:rPr lang="es-ES" sz="1200" b="1" noProof="0" dirty="0">
                <a:latin typeface="+mn-lt"/>
                <a:ea typeface="Times New Roman" panose="02020603050405020304" pitchFamily="18" charset="0"/>
                <a:cs typeface="Times New Roman" panose="02020603050405020304" pitchFamily="18" charset="0"/>
              </a:rPr>
              <a:t>etc. </a:t>
            </a:r>
          </a:p>
          <a:p>
            <a:pPr marL="171450" marR="0" lvl="0" indent="-171450" algn="l" defTabSz="914400" rtl="0" eaLnBrk="1" fontAlgn="auto" latinLnBrk="0" hangingPunct="1">
              <a:lnSpc>
                <a:spcPct val="100000"/>
              </a:lnSpc>
              <a:spcBef>
                <a:spcPts val="1245"/>
              </a:spcBef>
              <a:spcAft>
                <a:spcPts val="622"/>
              </a:spcAft>
              <a:buClrTx/>
              <a:buSzTx/>
              <a:buFont typeface="Arial" panose="020B0604020202020204" pitchFamily="34" charset="0"/>
              <a:buChar char="•"/>
              <a:tabLst/>
              <a:defRPr/>
            </a:pPr>
            <a:endParaRPr lang="en-US" sz="1200" b="0" dirty="0">
              <a:latin typeface="+mn-lt"/>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B86B417-8762-49FF-8F3A-582C79F1EA6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8296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15000"/>
              </a:lnSpc>
              <a:spcBef>
                <a:spcPts val="0"/>
              </a:spcBef>
              <a:spcAft>
                <a:spcPts val="0"/>
              </a:spcAft>
              <a:buClrTx/>
              <a:buSzTx/>
              <a:buFont typeface="Arial" panose="020B0604020202020204" pitchFamily="34" charset="0"/>
              <a:buNone/>
              <a:tabLst/>
              <a:defRPr/>
            </a:pPr>
            <a:r>
              <a:rPr lang="es-ES" sz="1200" b="1" noProof="0" dirty="0">
                <a:latin typeface="+mn-lt"/>
              </a:rPr>
              <a:t>Notas para el instructor:</a:t>
            </a:r>
          </a:p>
          <a:p>
            <a:pPr marL="0" indent="0" fontAlgn="base">
              <a:lnSpc>
                <a:spcPct val="115000"/>
              </a:lnSpc>
              <a:buFont typeface="Arial" panose="020B0604020202020204" pitchFamily="34" charset="0"/>
              <a:buNone/>
            </a:pPr>
            <a:endParaRPr lang="es-ES" sz="1200" b="1" noProof="0" dirty="0">
              <a:latin typeface="+mn-lt"/>
            </a:endParaRPr>
          </a:p>
          <a:p>
            <a:pPr marL="171450" indent="-171450" fontAlgn="base">
              <a:lnSpc>
                <a:spcPct val="115000"/>
              </a:lnSpc>
              <a:buFont typeface="Arial" panose="020B0604020202020204" pitchFamily="34" charset="0"/>
              <a:buChar char="•"/>
            </a:pPr>
            <a:r>
              <a:rPr lang="es-ES" b="1" u="sng" noProof="0" dirty="0">
                <a:latin typeface="+mn-lt"/>
              </a:rPr>
              <a:t> Diga: </a:t>
            </a:r>
            <a:r>
              <a:rPr lang="es-ES" sz="1200" noProof="0" dirty="0">
                <a:latin typeface="+mn-lt"/>
                <a:ea typeface="Times New Roman" panose="02020603050405020304" pitchFamily="18" charset="0"/>
                <a:cs typeface="Times New Roman" panose="02020603050405020304" pitchFamily="18" charset="0"/>
              </a:rPr>
              <a:t>FETP-</a:t>
            </a:r>
            <a:r>
              <a:rPr lang="es-ES" sz="1200" noProof="0" dirty="0" err="1">
                <a:latin typeface="+mn-lt"/>
                <a:ea typeface="Times New Roman" panose="02020603050405020304" pitchFamily="18" charset="0"/>
                <a:cs typeface="Times New Roman" panose="02020603050405020304" pitchFamily="18" charset="0"/>
              </a:rPr>
              <a:t>Frontline</a:t>
            </a:r>
            <a:r>
              <a:rPr lang="es-ES" sz="1200" noProof="0" dirty="0">
                <a:latin typeface="+mn-lt"/>
                <a:ea typeface="Times New Roman" panose="02020603050405020304" pitchFamily="18" charset="0"/>
                <a:cs typeface="Times New Roman" panose="02020603050405020304" pitchFamily="18" charset="0"/>
              </a:rPr>
              <a:t> Una Sola Salud está diseñado para los trabajadores de la salud pública gubernamental cuya responsabilidad es apoyar la vigilancia en la línea de frente mediante la recopilación de datos, el seguimiento, el análisis y la respuesta. En la mayoría de los países, estas funciones se llevan a cabo a nivel distrital y local.  Un enfoque multisectorial de Una Sola Salud suele requerir un equipo interdisciplinario con miembros de diferentes sectores de la salud, entre ellos:</a:t>
            </a:r>
          </a:p>
          <a:p>
            <a:pPr fontAlgn="base">
              <a:lnSpc>
                <a:spcPct val="115000"/>
              </a:lnSpc>
            </a:pPr>
            <a:endParaRPr lang="es-ES" sz="1200" noProof="0" dirty="0">
              <a:latin typeface="+mn-lt"/>
              <a:ea typeface="Times New Roman" panose="02020603050405020304" pitchFamily="18" charset="0"/>
              <a:cs typeface="Times New Roman" panose="02020603050405020304" pitchFamily="18" charset="0"/>
            </a:endParaRPr>
          </a:p>
          <a:p>
            <a:pPr lvl="1" fontAlgn="base">
              <a:lnSpc>
                <a:spcPct val="115000"/>
              </a:lnSpc>
            </a:pPr>
            <a:r>
              <a:rPr lang="es-ES" sz="1200" b="1" noProof="0" dirty="0">
                <a:latin typeface="+mn-lt"/>
                <a:ea typeface="Times New Roman" panose="02020603050405020304" pitchFamily="18" charset="0"/>
                <a:cs typeface="Times New Roman" panose="02020603050405020304" pitchFamily="18" charset="0"/>
              </a:rPr>
              <a:t>&lt;CLICK&gt; </a:t>
            </a:r>
            <a:r>
              <a:rPr lang="es-ES" sz="1200" noProof="0" dirty="0">
                <a:latin typeface="+mn-lt"/>
                <a:ea typeface="Times New Roman" panose="02020603050405020304" pitchFamily="18" charset="0"/>
                <a:cs typeface="Times New Roman" panose="02020603050405020304" pitchFamily="18" charset="0"/>
              </a:rPr>
              <a:t>Profesionales de la salud pública</a:t>
            </a:r>
          </a:p>
          <a:p>
            <a:pPr marL="457200" marR="0" lvl="1" indent="0" algn="l" defTabSz="914400" rtl="0" eaLnBrk="1" fontAlgn="base" latinLnBrk="0" hangingPunct="1">
              <a:lnSpc>
                <a:spcPct val="115000"/>
              </a:lnSpc>
              <a:spcBef>
                <a:spcPts val="0"/>
              </a:spcBef>
              <a:spcAft>
                <a:spcPts val="0"/>
              </a:spcAft>
              <a:buClrTx/>
              <a:buSzTx/>
              <a:buFontTx/>
              <a:buNone/>
              <a:tabLst/>
              <a:defRPr/>
            </a:pPr>
            <a:r>
              <a:rPr lang="es-ES" sz="1200" b="1" noProof="0" dirty="0">
                <a:latin typeface="+mn-lt"/>
                <a:ea typeface="Times New Roman" panose="02020603050405020304" pitchFamily="18" charset="0"/>
                <a:cs typeface="Times New Roman" panose="02020603050405020304" pitchFamily="18" charset="0"/>
              </a:rPr>
              <a:t>&lt;CLICK&gt; </a:t>
            </a:r>
            <a:r>
              <a:rPr lang="es-ES" sz="1200" noProof="0" dirty="0">
                <a:latin typeface="+mn-lt"/>
                <a:ea typeface="Times New Roman" panose="02020603050405020304" pitchFamily="18" charset="0"/>
                <a:cs typeface="Times New Roman" panose="02020603050405020304" pitchFamily="18" charset="0"/>
              </a:rPr>
              <a:t>Funcionarios de salud animal como veterinarios y técnicos veterinarios</a:t>
            </a:r>
          </a:p>
          <a:p>
            <a:pPr marL="457200" marR="0" lvl="1" indent="0" algn="l" defTabSz="914400" rtl="0" eaLnBrk="1" fontAlgn="base" latinLnBrk="0" hangingPunct="1">
              <a:lnSpc>
                <a:spcPct val="115000"/>
              </a:lnSpc>
              <a:spcBef>
                <a:spcPts val="0"/>
              </a:spcBef>
              <a:spcAft>
                <a:spcPts val="0"/>
              </a:spcAft>
              <a:buClrTx/>
              <a:buSzTx/>
              <a:buFontTx/>
              <a:buNone/>
              <a:tabLst/>
              <a:defRPr/>
            </a:pPr>
            <a:r>
              <a:rPr lang="es-ES" sz="1200" b="1" noProof="0" dirty="0">
                <a:latin typeface="+mn-lt"/>
                <a:ea typeface="Times New Roman" panose="02020603050405020304" pitchFamily="18" charset="0"/>
                <a:cs typeface="Times New Roman" panose="02020603050405020304" pitchFamily="18" charset="0"/>
              </a:rPr>
              <a:t>&lt;CLICK&gt; </a:t>
            </a:r>
            <a:r>
              <a:rPr lang="es-ES" sz="1200" noProof="0" dirty="0">
                <a:latin typeface="+mn-lt"/>
                <a:ea typeface="Times New Roman" panose="02020603050405020304" pitchFamily="18" charset="0"/>
                <a:cs typeface="Times New Roman" panose="02020603050405020304" pitchFamily="18" charset="0"/>
              </a:rPr>
              <a:t>Laboratoristas y profesionales de la salud medioambiental</a:t>
            </a:r>
          </a:p>
          <a:p>
            <a:pPr marL="457200" marR="0" lvl="1" indent="0" algn="l" defTabSz="914400" rtl="0" eaLnBrk="1" fontAlgn="base" latinLnBrk="0" hangingPunct="1">
              <a:lnSpc>
                <a:spcPct val="115000"/>
              </a:lnSpc>
              <a:spcBef>
                <a:spcPts val="0"/>
              </a:spcBef>
              <a:spcAft>
                <a:spcPts val="0"/>
              </a:spcAft>
              <a:buClrTx/>
              <a:buSzTx/>
              <a:buFontTx/>
              <a:buNone/>
              <a:tabLst/>
              <a:defRPr/>
            </a:pPr>
            <a:r>
              <a:rPr lang="es-ES" sz="1200" b="1" noProof="0" dirty="0">
                <a:latin typeface="+mn-lt"/>
                <a:ea typeface="Times New Roman" panose="02020603050405020304" pitchFamily="18" charset="0"/>
                <a:cs typeface="Times New Roman" panose="02020603050405020304" pitchFamily="18" charset="0"/>
              </a:rPr>
              <a:t>&lt;CLICK&gt; </a:t>
            </a:r>
            <a:r>
              <a:rPr lang="es-ES" sz="1200" noProof="0" dirty="0">
                <a:latin typeface="+mn-lt"/>
                <a:ea typeface="Times New Roman" panose="02020603050405020304" pitchFamily="18" charset="0"/>
                <a:cs typeface="Times New Roman" panose="02020603050405020304" pitchFamily="18" charset="0"/>
              </a:rPr>
              <a:t>Antropólogos médicos y sociólogos</a:t>
            </a:r>
          </a:p>
          <a:p>
            <a:pPr lvl="1" fontAlgn="base">
              <a:lnSpc>
                <a:spcPct val="115000"/>
              </a:lnSpc>
            </a:pPr>
            <a:r>
              <a:rPr lang="es-ES" sz="1200" b="1" noProof="0" dirty="0">
                <a:latin typeface="+mn-lt"/>
                <a:ea typeface="Times New Roman" panose="02020603050405020304" pitchFamily="18" charset="0"/>
                <a:cs typeface="Times New Roman" panose="02020603050405020304" pitchFamily="18" charset="0"/>
              </a:rPr>
              <a:t>&lt;CLICK&gt; </a:t>
            </a:r>
            <a:r>
              <a:rPr lang="es-ES" sz="1200" noProof="0" dirty="0">
                <a:latin typeface="+mn-lt"/>
                <a:ea typeface="Times New Roman" panose="02020603050405020304" pitchFamily="18" charset="0"/>
                <a:cs typeface="Times New Roman" panose="02020603050405020304" pitchFamily="18" charset="0"/>
              </a:rPr>
              <a:t>Profesionales de la salud humana</a:t>
            </a:r>
          </a:p>
          <a:p>
            <a:pPr lvl="1" fontAlgn="base">
              <a:lnSpc>
                <a:spcPct val="115000"/>
              </a:lnSpc>
            </a:pPr>
            <a:r>
              <a:rPr lang="es-ES" sz="1200" b="1" noProof="0" dirty="0">
                <a:latin typeface="+mn-lt"/>
                <a:ea typeface="Times New Roman" panose="02020603050405020304" pitchFamily="18" charset="0"/>
                <a:cs typeface="Times New Roman" panose="02020603050405020304" pitchFamily="18" charset="0"/>
              </a:rPr>
              <a:t>&lt;CLICK&gt; </a:t>
            </a:r>
            <a:r>
              <a:rPr lang="es-ES" sz="1200" noProof="0" dirty="0">
                <a:latin typeface="+mn-lt"/>
                <a:ea typeface="Times New Roman" panose="02020603050405020304" pitchFamily="18" charset="0"/>
                <a:cs typeface="Times New Roman" panose="02020603050405020304" pitchFamily="18" charset="0"/>
              </a:rPr>
              <a:t>Funcionarios encargados de la vida salvaje y otros como biólogos, químicos, cuidadores de animales y entomólogos. </a:t>
            </a:r>
          </a:p>
          <a:p>
            <a:pPr lvl="1" fontAlgn="base">
              <a:lnSpc>
                <a:spcPct val="115000"/>
              </a:lnSpc>
            </a:pPr>
            <a:endParaRPr lang="es-ES" sz="1200" noProof="0" dirty="0">
              <a:latin typeface="+mn-lt"/>
              <a:ea typeface="Times New Roman" panose="02020603050405020304" pitchFamily="18" charset="0"/>
              <a:cs typeface="Times New Roman" panose="02020603050405020304" pitchFamily="18" charset="0"/>
            </a:endParaRPr>
          </a:p>
          <a:p>
            <a:pPr marL="171450" indent="-171450" fontAlgn="base">
              <a:lnSpc>
                <a:spcPct val="115000"/>
              </a:lnSpc>
              <a:buFont typeface="Arial" panose="020B0604020202020204" pitchFamily="34" charset="0"/>
              <a:buChar char="•"/>
            </a:pPr>
            <a:r>
              <a:rPr lang="es-ES" b="1" u="sng" noProof="0" dirty="0">
                <a:latin typeface="+mn-lt"/>
              </a:rPr>
              <a:t>Diga: </a:t>
            </a:r>
            <a:r>
              <a:rPr lang="es-ES" sz="1200" noProof="0" dirty="0">
                <a:latin typeface="+mn-lt"/>
                <a:ea typeface="Times New Roman" panose="02020603050405020304" pitchFamily="18" charset="0"/>
                <a:cs typeface="Times New Roman" panose="02020603050405020304" pitchFamily="18" charset="0"/>
              </a:rPr>
              <a:t>Durante su formación, aprenderán a colaborar entre sí y con otros profesionales para prevenir y responder de forma integrada a las amenazas para la salud pública. </a:t>
            </a:r>
          </a:p>
          <a:p>
            <a:pPr>
              <a:spcBef>
                <a:spcPts val="1245"/>
              </a:spcBef>
              <a:spcAft>
                <a:spcPts val="622"/>
              </a:spcAft>
            </a:pPr>
            <a:endParaRPr lang="en-US" sz="1200" dirty="0">
              <a:latin typeface="+mn-lt"/>
              <a:ea typeface="Times New Roman" panose="02020603050405020304" pitchFamily="18" charset="0"/>
              <a:cs typeface="Times New Roman" panose="02020603050405020304" pitchFamily="18" charset="0"/>
            </a:endParaRPr>
          </a:p>
          <a:p>
            <a:endParaRPr lang="en-US" b="1" dirty="0"/>
          </a:p>
        </p:txBody>
      </p:sp>
      <p:sp>
        <p:nvSpPr>
          <p:cNvPr id="4" name="Slide Number Placeholder 3"/>
          <p:cNvSpPr>
            <a:spLocks noGrp="1"/>
          </p:cNvSpPr>
          <p:nvPr>
            <p:ph type="sldNum" sz="quarter" idx="5"/>
          </p:nvPr>
        </p:nvSpPr>
        <p:spPr/>
        <p:txBody>
          <a:bodyPr/>
          <a:lstStyle/>
          <a:p>
            <a:fld id="{064EA7F3-87C3-4B9C-A326-5DF204C82D74}" type="slidenum">
              <a:rPr lang="en-US" smtClean="0"/>
              <a:t>9</a:t>
            </a:fld>
            <a:endParaRPr lang="en-US"/>
          </a:p>
        </p:txBody>
      </p:sp>
    </p:spTree>
    <p:extLst>
      <p:ext uri="{BB962C8B-B14F-4D97-AF65-F5344CB8AC3E}">
        <p14:creationId xmlns:p14="http://schemas.microsoft.com/office/powerpoint/2010/main" val="42696996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1951582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45884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Spanis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Objetivos de aprendizaje</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6121079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28200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19348721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093911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496255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Spanis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s-ES" sz="4400" b="0" i="0" u="none" strike="noStrike" kern="1200" cap="none" spc="0" normalizeH="0" baseline="0" noProof="0" dirty="0">
                <a:ln>
                  <a:noFill/>
                </a:ln>
                <a:solidFill>
                  <a:schemeClr val="tx1"/>
                </a:solidFill>
                <a:effectLst/>
                <a:uLnTx/>
                <a:uFillTx/>
                <a:latin typeface="Franklin Gothic Medium"/>
                <a:ea typeface="+mj-ea"/>
                <a:cs typeface="+mj-cs"/>
              </a:rPr>
              <a:t>Ciclo de Vigilancia de la salud pública</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309346316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MONITOREAR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15251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5" name="Rectangle 4">
            <a:extLst>
              <a:ext uri="{FF2B5EF4-FFF2-40B4-BE49-F238E27FC236}">
                <a16:creationId xmlns:a16="http://schemas.microsoft.com/office/drawing/2014/main" id="{31328144-C8CE-1155-66B2-0F67C8D00ABA}"/>
              </a:ext>
            </a:extLst>
          </p:cNvPr>
          <p:cNvSpPr/>
          <p:nvPr userDrawn="1"/>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E2576DC-7E54-AB66-5D1E-4258A129BB7B}"/>
              </a:ext>
            </a:extLst>
          </p:cNvPr>
          <p:cNvSpPr/>
          <p:nvPr userDrawn="1"/>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DADB1A86-B65E-9B56-FD00-AA7F1632266E}"/>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F0AFEA68-8F3E-7DF8-F8C9-F40FB292C7F9}"/>
              </a:ext>
            </a:extLst>
          </p:cNvPr>
          <p:cNvPicPr>
            <a:picLocks noChangeAspect="1"/>
          </p:cNvPicPr>
          <p:nvPr userDrawn="1"/>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220620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5" name="Rectangle 4">
            <a:extLst>
              <a:ext uri="{FF2B5EF4-FFF2-40B4-BE49-F238E27FC236}">
                <a16:creationId xmlns:a16="http://schemas.microsoft.com/office/drawing/2014/main" id="{09A95126-2452-D101-8BE7-2BC34AF1A7A0}"/>
              </a:ext>
            </a:extLst>
          </p:cNvPr>
          <p:cNvSpPr/>
          <p:nvPr userDrawn="1"/>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1B3B4F5-44EF-B5F5-5785-565359FEFA15}"/>
              </a:ext>
            </a:extLst>
          </p:cNvPr>
          <p:cNvPicPr>
            <a:picLocks noChangeAspect="1"/>
          </p:cNvPicPr>
          <p:nvPr userDrawn="1"/>
        </p:nvPicPr>
        <p:blipFill>
          <a:blip r:embed="rId4"/>
          <a:stretch>
            <a:fillRect/>
          </a:stretch>
        </p:blipFill>
        <p:spPr>
          <a:xfrm>
            <a:off x="11092831" y="6214006"/>
            <a:ext cx="938147" cy="594360"/>
          </a:xfrm>
          <a:prstGeom prst="rect">
            <a:avLst/>
          </a:prstGeom>
        </p:spPr>
      </p:pic>
    </p:spTree>
    <p:extLst>
      <p:ext uri="{BB962C8B-B14F-4D97-AF65-F5344CB8AC3E}">
        <p14:creationId xmlns:p14="http://schemas.microsoft.com/office/powerpoint/2010/main" val="21915754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8234605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Span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s-ES" sz="2800" dirty="0"/>
              <a:t>Para completar el ejercicio, 
por favor, diríjase a </a:t>
            </a:r>
            <a:r>
              <a:rPr lang="es-ES" sz="2800"/>
              <a:t>su cuaderno de ejercicios del participante</a:t>
            </a:r>
            <a:r>
              <a:rPr lang="en-US" sz="2800" dirty="0"/>
              <a: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716958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21528429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356297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
        <p:nvSpPr>
          <p:cNvPr id="6" name="Rectangle 5">
            <a:extLst>
              <a:ext uri="{FF2B5EF4-FFF2-40B4-BE49-F238E27FC236}">
                <a16:creationId xmlns:a16="http://schemas.microsoft.com/office/drawing/2014/main" id="{15366177-611D-834B-AA26-47C523D41222}"/>
              </a:ext>
            </a:extLst>
          </p:cNvPr>
          <p:cNvSpPr/>
          <p:nvPr userDrawn="1"/>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715AE87-6DBB-4FAC-B823-234D1C7A08AB}"/>
              </a:ext>
            </a:extLst>
          </p:cNvPr>
          <p:cNvPicPr/>
          <p:nvPr userDrawn="1"/>
        </p:nvPicPr>
        <p:blipFill>
          <a:blip r:embed="rId5">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4244061544"/>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pic>
        <p:nvPicPr>
          <p:cNvPr id="6" name="Picture 5" descr="A picture containing vector graphics&#10;&#10;Description automatically generated">
            <a:extLst>
              <a:ext uri="{FF2B5EF4-FFF2-40B4-BE49-F238E27FC236}">
                <a16:creationId xmlns:a16="http://schemas.microsoft.com/office/drawing/2014/main" id="{575CA488-EED4-13EA-63B9-21B687365673}"/>
              </a:ext>
            </a:extLst>
          </p:cNvPr>
          <p:cNvPicPr>
            <a:picLocks noChangeAspect="1"/>
          </p:cNvPicPr>
          <p:nvPr userDrawn="1"/>
        </p:nvPicPr>
        <p:blipFill>
          <a:blip r:embed="rId2"/>
          <a:stretch>
            <a:fillRect/>
          </a:stretch>
        </p:blipFill>
        <p:spPr>
          <a:xfrm>
            <a:off x="10472404" y="128052"/>
            <a:ext cx="1223563" cy="1223563"/>
          </a:xfrm>
          <a:prstGeom prst="rect">
            <a:avLst/>
          </a:prstGeom>
        </p:spPr>
      </p:pic>
      <p:sp>
        <p:nvSpPr>
          <p:cNvPr id="10" name="Rectangle 9">
            <a:extLst>
              <a:ext uri="{FF2B5EF4-FFF2-40B4-BE49-F238E27FC236}">
                <a16:creationId xmlns:a16="http://schemas.microsoft.com/office/drawing/2014/main" id="{E40F52CF-DBEE-070E-5D3B-67B3A49CAC85}"/>
              </a:ext>
            </a:extLst>
          </p:cNvPr>
          <p:cNvSpPr/>
          <p:nvPr userDrawn="1"/>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69BFE3C-454B-ACBB-507A-F640582034D4}"/>
              </a:ext>
            </a:extLst>
          </p:cNvPr>
          <p:cNvPicPr/>
          <p:nvPr userDrawn="1"/>
        </p:nvPicPr>
        <p:blipFill>
          <a:blip r:embed="rId5">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17271202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915645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437542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7696174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6" name="Rectangle 5">
            <a:extLst>
              <a:ext uri="{FF2B5EF4-FFF2-40B4-BE49-F238E27FC236}">
                <a16:creationId xmlns:a16="http://schemas.microsoft.com/office/drawing/2014/main" id="{E34CBA3D-60C1-F30E-E615-E5EFB35C7356}"/>
              </a:ext>
            </a:extLst>
          </p:cNvPr>
          <p:cNvSpPr/>
          <p:nvPr userDrawn="1"/>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89618C4-FEF5-2881-17D1-3E2379BEE748}"/>
              </a:ext>
            </a:extLst>
          </p:cNvPr>
          <p:cNvPicPr/>
          <p:nvPr userDrawn="1"/>
        </p:nvPicPr>
        <p:blipFill>
          <a:blip r:embed="rId4">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4163895582"/>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fld id="{DFD9F7B3-9515-4587-9D79-662D91FAE523}" type="datetimeFigureOut">
              <a:rPr lang="en-US" smtClean="0"/>
              <a:t>3/24/2026</a:t>
            </a:fld>
            <a:endParaRPr lang="en-US"/>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fld id="{D994FD7A-B38F-463A-BE79-B74EE5A0917F}" type="slidenum">
              <a:rPr lang="en-US" smtClean="0"/>
              <a:t>‹#›</a:t>
            </a:fld>
            <a:endParaRPr lang="en-US"/>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94084831"/>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7" name="Rectangle 6">
            <a:extLst>
              <a:ext uri="{FF2B5EF4-FFF2-40B4-BE49-F238E27FC236}">
                <a16:creationId xmlns:a16="http://schemas.microsoft.com/office/drawing/2014/main" id="{A35600F3-BA06-7587-8CAD-77C63B0A4A30}"/>
              </a:ext>
            </a:extLst>
          </p:cNvPr>
          <p:cNvSpPr/>
          <p:nvPr userDrawn="1"/>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4D722DC-380D-0BA5-0093-22192C100570}"/>
              </a:ext>
            </a:extLst>
          </p:cNvPr>
          <p:cNvPicPr/>
          <p:nvPr userDrawn="1"/>
        </p:nvPicPr>
        <p:blipFill>
          <a:blip r:embed="rId4">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Tree>
    <p:extLst>
      <p:ext uri="{BB962C8B-B14F-4D97-AF65-F5344CB8AC3E}">
        <p14:creationId xmlns:p14="http://schemas.microsoft.com/office/powerpoint/2010/main" val="2119272210"/>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1462799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Spanis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97996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Usando el Enfoque de Una Sola Salud</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1860471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894919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3566041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294657098"/>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94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22308862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78840795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71153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6796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3043172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5887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967551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Spanis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Clave de los íconos del curso </a:t>
            </a:r>
            <a:endParaRPr lang="en-US" sz="440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90187142"/>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Ícono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Uso</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mn-lt"/>
                          <a:ea typeface="Arial"/>
                          <a:cs typeface="Arial"/>
                          <a:sym typeface="Arial"/>
                        </a:rPr>
                        <a:t>Objetivos </a:t>
                      </a:r>
                      <a:r>
                        <a:rPr lang="en-US" sz="2000" b="0" dirty="0">
                          <a:solidFill>
                            <a:schemeClr val="dk1"/>
                          </a:solidFill>
                          <a:latin typeface="+mn-lt"/>
                          <a:ea typeface="Arial"/>
                          <a:cs typeface="Arial"/>
                          <a:sym typeface="Arial"/>
                        </a:rPr>
                        <a:t>de la sesión</a:t>
                      </a:r>
                      <a:endParaRPr lang="en-US"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s-ES" sz="2000" b="1" dirty="0">
                          <a:solidFill>
                            <a:schemeClr val="dk1"/>
                          </a:solidFill>
                          <a:latin typeface="+mn-lt"/>
                          <a:ea typeface="Arial"/>
                          <a:cs typeface="Arial"/>
                          <a:sym typeface="Arial"/>
                        </a:rPr>
                        <a:t>Diálogo de descubrimiento </a:t>
                      </a:r>
                      <a:r>
                        <a:rPr lang="es-ES" sz="2000" b="0" dirty="0">
                          <a:solidFill>
                            <a:schemeClr val="dk1"/>
                          </a:solidFill>
                          <a:latin typeface="+mn-lt"/>
                          <a:ea typeface="Arial"/>
                          <a:cs typeface="Arial"/>
                          <a:sym typeface="Arial"/>
                        </a:rPr>
                        <a:t>invita a compartir ideas </a:t>
                      </a:r>
                      <a:br>
                        <a:rPr lang="es-ES" sz="2000" b="0" dirty="0">
                          <a:solidFill>
                            <a:schemeClr val="dk1"/>
                          </a:solidFill>
                          <a:latin typeface="+mn-lt"/>
                          <a:ea typeface="Arial"/>
                          <a:cs typeface="Arial"/>
                          <a:sym typeface="Arial"/>
                        </a:rPr>
                      </a:br>
                      <a:r>
                        <a:rPr lang="es-ES" sz="2000" b="0" dirty="0">
                          <a:solidFill>
                            <a:schemeClr val="dk1"/>
                          </a:solidFill>
                          <a:latin typeface="+mn-lt"/>
                          <a:ea typeface="Arial"/>
                          <a:cs typeface="Arial"/>
                          <a:sym typeface="Arial"/>
                        </a:rPr>
                        <a:t>y experiencias</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s-ES" sz="2000" b="1" dirty="0">
                          <a:solidFill>
                            <a:schemeClr val="dk1"/>
                          </a:solidFill>
                          <a:latin typeface="+mn-lt"/>
                          <a:ea typeface="Arial"/>
                          <a:cs typeface="Arial"/>
                          <a:sym typeface="Arial"/>
                        </a:rPr>
                        <a:t>Actividad </a:t>
                      </a:r>
                      <a:r>
                        <a:rPr lang="es-ES" sz="2000" b="0" dirty="0">
                          <a:solidFill>
                            <a:schemeClr val="dk1"/>
                          </a:solidFill>
                          <a:latin typeface="+mn-lt"/>
                          <a:ea typeface="Arial"/>
                          <a:cs typeface="Arial"/>
                          <a:sym typeface="Arial"/>
                        </a:rPr>
                        <a:t>realizada individualmente o en grupo</a:t>
                      </a:r>
                      <a:endParaRPr lang="es-ES" sz="2000" b="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mn-lt"/>
                          <a:ea typeface="Arial"/>
                          <a:cs typeface="Arial"/>
                          <a:sym typeface="Arial"/>
                        </a:rPr>
                        <a:t>Destaca </a:t>
                      </a:r>
                      <a:r>
                        <a:rPr lang="en-US" sz="2000" b="0" dirty="0">
                          <a:solidFill>
                            <a:schemeClr val="dk1"/>
                          </a:solidFill>
                          <a:latin typeface="+mn-lt"/>
                          <a:ea typeface="Arial"/>
                          <a:cs typeface="Arial"/>
                          <a:sym typeface="Arial"/>
                        </a:rPr>
                        <a:t>el enfoque multisectorial o el enfoque de Una </a:t>
                      </a:r>
                      <a:br>
                        <a:rPr lang="en-US" sz="2000" b="0" dirty="0">
                          <a:solidFill>
                            <a:schemeClr val="dk1"/>
                          </a:solidFill>
                          <a:latin typeface="+mn-lt"/>
                          <a:ea typeface="Arial"/>
                          <a:cs typeface="Arial"/>
                          <a:sym typeface="Arial"/>
                        </a:rPr>
                      </a:br>
                      <a:r>
                        <a:rPr lang="en-US" sz="2000" b="0" dirty="0">
                          <a:solidFill>
                            <a:schemeClr val="dk1"/>
                          </a:solidFill>
                          <a:latin typeface="+mn-lt"/>
                          <a:ea typeface="Arial"/>
                          <a:cs typeface="Arial"/>
                          <a:sym typeface="Arial"/>
                        </a:rPr>
                        <a:t>Sola Salud</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8100901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E36C9DD-534F-76F1-EE07-CFAF97A9211D}"/>
              </a:ext>
            </a:extLst>
          </p:cNvPr>
          <p:cNvSpPr/>
          <p:nvPr userDrawn="1"/>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668556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 id="2147483861" r:id="rId12"/>
    <p:sldLayoutId id="2147483862" r:id="rId13"/>
    <p:sldLayoutId id="2147483863" r:id="rId14"/>
    <p:sldLayoutId id="2147483864" r:id="rId15"/>
    <p:sldLayoutId id="2147483865" r:id="rId16"/>
    <p:sldLayoutId id="2147483866" r:id="rId17"/>
    <p:sldLayoutId id="2147483867" r:id="rId18"/>
    <p:sldLayoutId id="2147483868" r:id="rId19"/>
    <p:sldLayoutId id="2147483869" r:id="rId20"/>
    <p:sldLayoutId id="2147483870" r:id="rId21"/>
    <p:sldLayoutId id="2147483871" r:id="rId22"/>
    <p:sldLayoutId id="2147483872" r:id="rId23"/>
    <p:sldLayoutId id="2147483873" r:id="rId24"/>
    <p:sldLayoutId id="2147483874" r:id="rId25"/>
    <p:sldLayoutId id="2147483875" r:id="rId26"/>
    <p:sldLayoutId id="2147483876" r:id="rId27"/>
    <p:sldLayoutId id="2147483877" r:id="rId28"/>
    <p:sldLayoutId id="2147483878" r:id="rId29"/>
    <p:sldLayoutId id="2147483879" r:id="rId30"/>
    <p:sldLayoutId id="2147483880" r:id="rId31"/>
    <p:sldLayoutId id="2147483881" r:id="rId32"/>
    <p:sldLayoutId id="2147483882" r:id="rId33"/>
    <p:sldLayoutId id="2147483883" r:id="rId34"/>
    <p:sldLayoutId id="2147483884"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s://www.afro.who.int/publications/technical-guidelines-integrated-disease-surveillance-and-response-african-region-third" TargetMode="External"/><Relationship Id="rId7"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https://www.who.int/" TargetMode="External"/><Relationship Id="rId9" Type="http://schemas.openxmlformats.org/officeDocument/2006/relationships/image" Target="../media/image36.png"/></Relationships>
</file>

<file path=ppt/slides/_rels/slide11.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s://www.woah.org/en/what-we-do/standards/codes-and-manuals/" TargetMode="External"/><Relationship Id="rId5" Type="http://schemas.openxmlformats.org/officeDocument/2006/relationships/hyperlink" Target="https://www.woah.org/en/home/" TargetMode="External"/><Relationship Id="rId4" Type="http://schemas.openxmlformats.org/officeDocument/2006/relationships/image" Target="../media/image38.svg"/><Relationship Id="rId9" Type="http://schemas.openxmlformats.org/officeDocument/2006/relationships/image" Target="../media/image41.jpe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s://www.fao.org/publications/home/fao-flagship-publications/en" TargetMode="External"/><Relationship Id="rId7"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jpeg"/></Relationships>
</file>

<file path=ppt/slides/_rels/slide13.xml.rels><?xml version="1.0" encoding="UTF-8" standalone="yes"?>
<Relationships xmlns="http://schemas.openxmlformats.org/package/2006/relationships"><Relationship Id="rId3" Type="http://schemas.openxmlformats.org/officeDocument/2006/relationships/hyperlink" Target="https://wesr.unep.org/"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hyperlink" Target="https://www.unep.org/publications-data"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4060/cc2289en"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55.svg"/><Relationship Id="rId5" Type="http://schemas.openxmlformats.org/officeDocument/2006/relationships/image" Target="../media/image5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hyperlink" Target="https://www.oie.int/es/para-los-periodistas/una-sola-salud/"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hyperlink" Target="https://www.who.int/news-room/q-a-detail/one-health"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hyperlink" Target="https://doi.org/10.1371/journal.ppat.1010537" TargetMode="External"/><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BA4944F-4548-2E76-9D90-ADC863663DAA}"/>
              </a:ext>
            </a:extLst>
          </p:cNvPr>
          <p:cNvSpPr>
            <a:spLocks noGrp="1"/>
          </p:cNvSpPr>
          <p:nvPr>
            <p:ph type="body" sz="quarter" idx="17"/>
          </p:nvPr>
        </p:nvSpPr>
        <p:spPr/>
        <p:txBody>
          <a:bodyPr lIns="91440" tIns="45720" rIns="91440" bIns="45720" anchor="t"/>
          <a:lstStyle/>
          <a:p>
            <a:r>
              <a:rPr lang="en-US" sz="5400" dirty="0">
                <a:latin typeface="Franklin Gothic Medium"/>
              </a:rPr>
              <a:t>Introducción a</a:t>
            </a:r>
            <a:r>
              <a:rPr lang="en-US" dirty="0">
                <a:latin typeface="Franklin Gothic Medium"/>
              </a:rPr>
              <a:t> Una</a:t>
            </a:r>
          </a:p>
          <a:p>
            <a:r>
              <a:rPr lang="en-US" sz="5400" dirty="0">
                <a:latin typeface="Franklin Gothic Medium"/>
              </a:rPr>
              <a:t>Sola Salud</a:t>
            </a:r>
          </a:p>
        </p:txBody>
      </p:sp>
      <p:sp>
        <p:nvSpPr>
          <p:cNvPr id="4" name="Text Placeholder 3">
            <a:extLst>
              <a:ext uri="{FF2B5EF4-FFF2-40B4-BE49-F238E27FC236}">
                <a16:creationId xmlns:a16="http://schemas.microsoft.com/office/drawing/2014/main" id="{EF800164-2B90-E872-1719-D1E13B605728}"/>
              </a:ext>
            </a:extLst>
          </p:cNvPr>
          <p:cNvSpPr>
            <a:spLocks noGrp="1"/>
          </p:cNvSpPr>
          <p:nvPr>
            <p:ph type="body" sz="quarter" idx="16"/>
          </p:nvPr>
        </p:nvSpPr>
        <p:spPr/>
        <p:txBody>
          <a:bodyPr/>
          <a:lstStyle/>
          <a:p>
            <a:r>
              <a:rPr lang="en-US" dirty="0"/>
              <a:t>Taller 1</a:t>
            </a:r>
          </a:p>
        </p:txBody>
      </p:sp>
    </p:spTree>
    <p:extLst>
      <p:ext uri="{BB962C8B-B14F-4D97-AF65-F5344CB8AC3E}">
        <p14:creationId xmlns:p14="http://schemas.microsoft.com/office/powerpoint/2010/main" val="919009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E797D1-175C-B203-F1CC-CCBA72B91950}"/>
              </a:ext>
            </a:extLst>
          </p:cNvPr>
          <p:cNvSpPr>
            <a:spLocks noGrp="1"/>
          </p:cNvSpPr>
          <p:nvPr>
            <p:ph sz="half" idx="2"/>
          </p:nvPr>
        </p:nvSpPr>
        <p:spPr>
          <a:xfrm>
            <a:off x="823210" y="1463867"/>
            <a:ext cx="5523527" cy="4639309"/>
          </a:xfrm>
        </p:spPr>
        <p:txBody>
          <a:bodyPr/>
          <a:lstStyle/>
          <a:p>
            <a:r>
              <a:rPr lang="es-ES" dirty="0"/>
              <a:t>Elabora material de referencia internacional y formula recomendaciones para mejorar la salud de la población mundial</a:t>
            </a:r>
          </a:p>
          <a:p>
            <a:r>
              <a:rPr lang="es-ES" dirty="0"/>
              <a:t>Se centra en el objetivo de los tres mil millones</a:t>
            </a:r>
          </a:p>
          <a:p>
            <a:endParaRPr lang="en-US" dirty="0"/>
          </a:p>
        </p:txBody>
      </p:sp>
      <p:sp>
        <p:nvSpPr>
          <p:cNvPr id="3" name="Title 2">
            <a:extLst>
              <a:ext uri="{FF2B5EF4-FFF2-40B4-BE49-F238E27FC236}">
                <a16:creationId xmlns:a16="http://schemas.microsoft.com/office/drawing/2014/main" id="{C1F3988D-38CA-40A6-DD18-15BB55AC821A}"/>
              </a:ext>
            </a:extLst>
          </p:cNvPr>
          <p:cNvSpPr>
            <a:spLocks noGrp="1"/>
          </p:cNvSpPr>
          <p:nvPr>
            <p:ph type="title"/>
          </p:nvPr>
        </p:nvSpPr>
        <p:spPr/>
        <p:txBody>
          <a:bodyPr/>
          <a:lstStyle/>
          <a:p>
            <a:r>
              <a:rPr lang="en-US" dirty="0"/>
              <a:t>Organización Mundial de la Salud (OMS)</a:t>
            </a:r>
          </a:p>
        </p:txBody>
      </p:sp>
      <p:sp>
        <p:nvSpPr>
          <p:cNvPr id="7" name="Text Placeholder 6">
            <a:extLst>
              <a:ext uri="{FF2B5EF4-FFF2-40B4-BE49-F238E27FC236}">
                <a16:creationId xmlns:a16="http://schemas.microsoft.com/office/drawing/2014/main" id="{693C5AA8-5993-4E79-26BC-85A639691604}"/>
              </a:ext>
            </a:extLst>
          </p:cNvPr>
          <p:cNvSpPr>
            <a:spLocks noGrp="1"/>
          </p:cNvSpPr>
          <p:nvPr>
            <p:ph type="body" sz="quarter" idx="16"/>
          </p:nvPr>
        </p:nvSpPr>
        <p:spPr>
          <a:xfrm>
            <a:off x="128953" y="6126186"/>
            <a:ext cx="9927771" cy="584998"/>
          </a:xfrm>
        </p:spPr>
        <p:txBody>
          <a:bodyPr/>
          <a:lstStyle/>
          <a:p>
            <a:pPr>
              <a:lnSpc>
                <a:spcPct val="100000"/>
              </a:lnSpc>
              <a:spcBef>
                <a:spcPts val="0"/>
              </a:spcBef>
            </a:pPr>
            <a:r>
              <a:rPr lang="en-US" sz="1100" dirty="0">
                <a:solidFill>
                  <a:schemeClr val="accent2">
                    <a:lumMod val="75000"/>
                    <a:lumOff val="25000"/>
                  </a:schemeClr>
                </a:solidFill>
                <a:hlinkClick r:id="rId3"/>
              </a:rPr>
              <a:t>Directrices técnicas para la vigilancia y respuesta integradas a las enfermedades en la Región de África: Tercera edición | OMS | Oficina Regional para África </a:t>
            </a:r>
            <a:endParaRPr lang="en-US" sz="1100" dirty="0">
              <a:solidFill>
                <a:schemeClr val="accent2">
                  <a:lumMod val="75000"/>
                  <a:lumOff val="25000"/>
                </a:schemeClr>
              </a:solidFill>
            </a:endParaRPr>
          </a:p>
          <a:p>
            <a:pPr>
              <a:lnSpc>
                <a:spcPct val="100000"/>
              </a:lnSpc>
              <a:spcBef>
                <a:spcPts val="0"/>
              </a:spcBef>
            </a:pPr>
            <a:r>
              <a:rPr lang="en-US" sz="1100" dirty="0">
                <a:hlinkClick r:id="rId4"/>
              </a:rPr>
              <a:t>Organización Mundial de la Salud (OMS)</a:t>
            </a:r>
            <a:endParaRPr lang="en-US" sz="1100" dirty="0"/>
          </a:p>
          <a:p>
            <a:pPr>
              <a:lnSpc>
                <a:spcPct val="100000"/>
              </a:lnSpc>
              <a:spcBef>
                <a:spcPts val="0"/>
              </a:spcBef>
            </a:pPr>
            <a:endParaRPr lang="es-ES" sz="1100" dirty="0">
              <a:solidFill>
                <a:schemeClr val="accent2">
                  <a:lumMod val="75000"/>
                  <a:lumOff val="25000"/>
                </a:schemeClr>
              </a:solidFill>
            </a:endParaRPr>
          </a:p>
          <a:p>
            <a:endParaRPr lang="en-US" sz="1100" dirty="0"/>
          </a:p>
        </p:txBody>
      </p:sp>
      <p:pic>
        <p:nvPicPr>
          <p:cNvPr id="5" name="Content Placeholder 5">
            <a:extLst>
              <a:ext uri="{FF2B5EF4-FFF2-40B4-BE49-F238E27FC236}">
                <a16:creationId xmlns:a16="http://schemas.microsoft.com/office/drawing/2014/main" id="{47E0750B-70B2-51E2-A8C7-8C82047ACA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9439131" y="2691303"/>
            <a:ext cx="2326960" cy="330400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2" descr="Technical Guidelines for Integrated Disease Surveillance and Response in the African Region: Third edition">
            <a:extLst>
              <a:ext uri="{FF2B5EF4-FFF2-40B4-BE49-F238E27FC236}">
                <a16:creationId xmlns:a16="http://schemas.microsoft.com/office/drawing/2014/main" id="{2C5CA3E6-D670-0A3A-842F-4D0D5B412C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9748" y="2691303"/>
            <a:ext cx="2314593" cy="28665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B195A651-271A-F04D-4D2D-00202EA03E5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22816" y="1369392"/>
            <a:ext cx="4314643" cy="10955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52A7054-E77D-8493-57D2-3093B8C05C4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25559" y="2536323"/>
            <a:ext cx="2408782" cy="351844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 name="Picture 6">
            <a:extLst>
              <a:ext uri="{FF2B5EF4-FFF2-40B4-BE49-F238E27FC236}">
                <a16:creationId xmlns:a16="http://schemas.microsoft.com/office/drawing/2014/main" id="{C17705D2-ADF2-2EDC-F295-0C057740905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39131" y="2536323"/>
            <a:ext cx="2441290" cy="348755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08205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12B89-F856-A63F-2FB4-A6AD4CAE55B9}"/>
              </a:ext>
            </a:extLst>
          </p:cNvPr>
          <p:cNvSpPr>
            <a:spLocks noGrp="1"/>
          </p:cNvSpPr>
          <p:nvPr>
            <p:ph type="title"/>
          </p:nvPr>
        </p:nvSpPr>
        <p:spPr/>
        <p:txBody>
          <a:bodyPr/>
          <a:lstStyle/>
          <a:p>
            <a:r>
              <a:rPr lang="es-ES" dirty="0"/>
              <a:t>Organización Mundial de Salud </a:t>
            </a:r>
            <a:br>
              <a:rPr lang="es-ES" dirty="0"/>
            </a:br>
            <a:r>
              <a:rPr lang="es-ES" dirty="0"/>
              <a:t>Animal (OMSA)</a:t>
            </a:r>
          </a:p>
        </p:txBody>
      </p:sp>
      <p:pic>
        <p:nvPicPr>
          <p:cNvPr id="14" name="Content Placeholder 13">
            <a:extLst>
              <a:ext uri="{FF2B5EF4-FFF2-40B4-BE49-F238E27FC236}">
                <a16:creationId xmlns:a16="http://schemas.microsoft.com/office/drawing/2014/main" id="{0CCBB0A5-1083-0FB8-03B9-EB6D52191E59}"/>
              </a:ext>
            </a:extLst>
          </p:cNvPr>
          <p:cNvPicPr>
            <a:picLocks noGrp="1" noChangeAspect="1"/>
          </p:cNvPicPr>
          <p:nvPr>
            <p:ph sz="half" idx="2"/>
          </p:nvPr>
        </p:nvPicPr>
        <p:blipFill>
          <a:blip r:embed="rId3">
            <a:extLst>
              <a:ext uri="{96DAC541-7B7A-43D3-8B79-37D633B846F1}">
                <asvg:svgBlip xmlns:asvg="http://schemas.microsoft.com/office/drawing/2016/SVG/main" r:embed="rId4"/>
              </a:ext>
            </a:extLst>
          </a:blip>
          <a:stretch>
            <a:fillRect/>
          </a:stretch>
        </p:blipFill>
        <p:spPr>
          <a:xfrm>
            <a:off x="8069942" y="1463080"/>
            <a:ext cx="3559568" cy="914809"/>
          </a:xfrm>
        </p:spPr>
      </p:pic>
      <p:sp>
        <p:nvSpPr>
          <p:cNvPr id="5" name="Text Placeholder 4">
            <a:extLst>
              <a:ext uri="{FF2B5EF4-FFF2-40B4-BE49-F238E27FC236}">
                <a16:creationId xmlns:a16="http://schemas.microsoft.com/office/drawing/2014/main" id="{9B95558A-8469-445F-37F7-6B26DFED1F94}"/>
              </a:ext>
            </a:extLst>
          </p:cNvPr>
          <p:cNvSpPr>
            <a:spLocks noGrp="1"/>
          </p:cNvSpPr>
          <p:nvPr>
            <p:ph type="body" sz="quarter" idx="16"/>
          </p:nvPr>
        </p:nvSpPr>
        <p:spPr>
          <a:xfrm>
            <a:off x="4470400" y="6291452"/>
            <a:ext cx="5140718" cy="347768"/>
          </a:xfrm>
        </p:spPr>
        <p:txBody>
          <a:bodyPr/>
          <a:lstStyle/>
          <a:p>
            <a:pPr>
              <a:lnSpc>
                <a:spcPct val="100000"/>
              </a:lnSpc>
              <a:spcBef>
                <a:spcPts val="0"/>
              </a:spcBef>
            </a:pPr>
            <a:r>
              <a:rPr lang="en-US" dirty="0">
                <a:hlinkClick r:id="rId5"/>
              </a:rPr>
              <a:t>Inicio - WOAH - Organización Mundial de Sanidad Animal</a:t>
            </a:r>
            <a:endParaRPr lang="en-US" dirty="0">
              <a:hlinkClick r:id="rId6"/>
            </a:endParaRPr>
          </a:p>
          <a:p>
            <a:pPr>
              <a:lnSpc>
                <a:spcPct val="100000"/>
              </a:lnSpc>
              <a:spcBef>
                <a:spcPts val="0"/>
              </a:spcBef>
            </a:pPr>
            <a:r>
              <a:rPr lang="en-US" dirty="0">
                <a:hlinkClick r:id="rId6"/>
              </a:rPr>
              <a:t>Códigos y manuales - WOAH - Organización Mundial de </a:t>
            </a:r>
            <a:r>
              <a:rPr lang="en-US" dirty="0"/>
              <a:t>Sanidad</a:t>
            </a:r>
            <a:r>
              <a:rPr lang="en-US" dirty="0">
                <a:hlinkClick r:id="rId6"/>
              </a:rPr>
              <a:t> Animal </a:t>
            </a:r>
          </a:p>
          <a:p>
            <a:endParaRPr lang="en-US" dirty="0"/>
          </a:p>
        </p:txBody>
      </p:sp>
      <p:sp>
        <p:nvSpPr>
          <p:cNvPr id="6" name="TextBox 5">
            <a:extLst>
              <a:ext uri="{FF2B5EF4-FFF2-40B4-BE49-F238E27FC236}">
                <a16:creationId xmlns:a16="http://schemas.microsoft.com/office/drawing/2014/main" id="{FDB658D2-D267-8B36-A8B0-859AD5EC6823}"/>
              </a:ext>
            </a:extLst>
          </p:cNvPr>
          <p:cNvSpPr txBox="1"/>
          <p:nvPr/>
        </p:nvSpPr>
        <p:spPr>
          <a:xfrm>
            <a:off x="813848" y="1463678"/>
            <a:ext cx="7595632" cy="4632037"/>
          </a:xfrm>
          <a:prstGeom prst="rect">
            <a:avLst/>
          </a:prstGeom>
          <a:noFill/>
          <a:ln w="38100">
            <a:noFill/>
          </a:ln>
        </p:spPr>
        <p:txBody>
          <a:bodyPr wrap="square" rtlCol="0">
            <a:spAutoFit/>
          </a:bodyPr>
          <a:lstStyle/>
          <a:p>
            <a:pPr marL="285750" indent="-285750">
              <a:spcAft>
                <a:spcPts val="600"/>
              </a:spcAft>
              <a:buFont typeface="Arial" panose="020B0604020202020204" pitchFamily="34" charset="0"/>
              <a:buChar char="•"/>
            </a:pPr>
            <a:r>
              <a:rPr lang="es-ES" sz="2800" dirty="0">
                <a:ea typeface="Times New Roman" panose="02020603050405020304" pitchFamily="18" charset="0"/>
                <a:cs typeface="Times New Roman" panose="02020603050405020304" pitchFamily="18" charset="0"/>
              </a:rPr>
              <a:t>Promueve el intercambio de datos y una mayor conciencia sobre las </a:t>
            </a:r>
            <a:br>
              <a:rPr lang="es-ES" sz="2800" dirty="0">
                <a:ea typeface="Times New Roman" panose="02020603050405020304" pitchFamily="18" charset="0"/>
                <a:cs typeface="Times New Roman" panose="02020603050405020304" pitchFamily="18" charset="0"/>
              </a:rPr>
            </a:br>
            <a:r>
              <a:rPr lang="es-ES" sz="2800" dirty="0">
                <a:ea typeface="Times New Roman" panose="02020603050405020304" pitchFamily="18" charset="0"/>
                <a:cs typeface="Times New Roman" panose="02020603050405020304" pitchFamily="18" charset="0"/>
              </a:rPr>
              <a:t>enfermedades animales en el mundo</a:t>
            </a:r>
          </a:p>
          <a:p>
            <a:pPr marL="285750" indent="-285750">
              <a:spcAft>
                <a:spcPts val="600"/>
              </a:spcAft>
              <a:buFont typeface="Arial" panose="020B0604020202020204" pitchFamily="34" charset="0"/>
              <a:buChar char="•"/>
            </a:pPr>
            <a:r>
              <a:rPr lang="es-ES" sz="2800" dirty="0"/>
              <a:t>Recolecta, analiza y difunde </a:t>
            </a:r>
            <a:r>
              <a:rPr lang="es-ES" sz="2800" dirty="0">
                <a:ea typeface="Times New Roman" panose="02020603050405020304" pitchFamily="18" charset="0"/>
                <a:cs typeface="Times New Roman" panose="02020603050405020304" pitchFamily="18" charset="0"/>
              </a:rPr>
              <a:t>información </a:t>
            </a:r>
            <a:r>
              <a:rPr lang="es-ES" sz="2800" dirty="0"/>
              <a:t>científica </a:t>
            </a:r>
            <a:r>
              <a:rPr lang="es-ES" sz="2800" dirty="0">
                <a:ea typeface="Times New Roman" panose="02020603050405020304" pitchFamily="18" charset="0"/>
                <a:cs typeface="Times New Roman" panose="02020603050405020304" pitchFamily="18" charset="0"/>
              </a:rPr>
              <a:t>relacionada con la salud animal</a:t>
            </a:r>
            <a:endParaRPr lang="es-ES" sz="2800" dirty="0"/>
          </a:p>
          <a:p>
            <a:pPr marL="285750" indent="-285750">
              <a:spcAft>
                <a:spcPts val="600"/>
              </a:spcAft>
              <a:buFont typeface="Arial" panose="020B0604020202020204" pitchFamily="34" charset="0"/>
              <a:buChar char="•"/>
            </a:pPr>
            <a:r>
              <a:rPr lang="es-ES" sz="2800" dirty="0"/>
              <a:t>Provee asistencia técnica a los países miembros en las operaciones de control y erradicación de enfermedades animales</a:t>
            </a:r>
          </a:p>
          <a:p>
            <a:pPr marL="285750" indent="-285750">
              <a:spcAft>
                <a:spcPts val="600"/>
              </a:spcAft>
              <a:buFont typeface="Arial" panose="020B0604020202020204" pitchFamily="34" charset="0"/>
              <a:buChar char="•"/>
            </a:pPr>
            <a:r>
              <a:rPr lang="es-ES" sz="2800" dirty="0"/>
              <a:t>Mantiene el Sistema Mundial de Información Zoosanitaria (WAHIS, en inglés)</a:t>
            </a:r>
          </a:p>
        </p:txBody>
      </p:sp>
      <p:sp>
        <p:nvSpPr>
          <p:cNvPr id="11" name="AutoShape 2" descr="World Organization for Animal Health rebrands to increase clarity for ...">
            <a:extLst>
              <a:ext uri="{FF2B5EF4-FFF2-40B4-BE49-F238E27FC236}">
                <a16:creationId xmlns:a16="http://schemas.microsoft.com/office/drawing/2014/main" id="{91507516-08E3-7900-551A-5071CB77A58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10">
            <a:extLst>
              <a:ext uri="{FF2B5EF4-FFF2-40B4-BE49-F238E27FC236}">
                <a16:creationId xmlns:a16="http://schemas.microsoft.com/office/drawing/2014/main" id="{4FA62BF0-C566-934E-5D24-31EC7F8E427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1556" t="3791"/>
          <a:stretch/>
        </p:blipFill>
        <p:spPr bwMode="auto">
          <a:xfrm>
            <a:off x="8949306" y="3052824"/>
            <a:ext cx="1946430" cy="273940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2" name="Picture 4" descr="Miembros - OMSA - Organización Mundial de Sanidad Animal">
            <a:extLst>
              <a:ext uri="{FF2B5EF4-FFF2-40B4-BE49-F238E27FC236}">
                <a16:creationId xmlns:a16="http://schemas.microsoft.com/office/drawing/2014/main" id="{E901AC54-B3D5-82F5-8EE5-F74461DBFF8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74409" y="1380875"/>
            <a:ext cx="4296225" cy="99701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Buy Codigo sanitario para los animales terrestres 2009 Book Online at Low  Prices in India | Codigo sanitario para los animales terrestres 2009  Reviews &amp; Ratings - Amazon.in">
            <a:extLst>
              <a:ext uri="{FF2B5EF4-FFF2-40B4-BE49-F238E27FC236}">
                <a16:creationId xmlns:a16="http://schemas.microsoft.com/office/drawing/2014/main" id="{D06F654F-3D9E-622F-BFE4-89619A898DB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578" t="12736" r="4990" b="8815"/>
          <a:stretch/>
        </p:blipFill>
        <p:spPr bwMode="auto">
          <a:xfrm>
            <a:off x="8438963" y="2501464"/>
            <a:ext cx="2534378" cy="373991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4128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FF836C7-FF49-FEEF-150B-4E8C82068F4A}"/>
              </a:ext>
            </a:extLst>
          </p:cNvPr>
          <p:cNvSpPr>
            <a:spLocks noGrp="1"/>
          </p:cNvSpPr>
          <p:nvPr>
            <p:ph sz="half" idx="2"/>
          </p:nvPr>
        </p:nvSpPr>
        <p:spPr>
          <a:xfrm>
            <a:off x="838200" y="1413566"/>
            <a:ext cx="6104088" cy="4639309"/>
          </a:xfrm>
        </p:spPr>
        <p:txBody>
          <a:bodyPr lIns="91440" tIns="45720" rIns="91440" bIns="45720" anchor="t"/>
          <a:lstStyle/>
          <a:p>
            <a:pPr marL="285750" indent="-285750">
              <a:spcAft>
                <a:spcPts val="400"/>
              </a:spcAft>
              <a:buFont typeface="Arial" panose="020B0604020202020204" pitchFamily="34" charset="0"/>
              <a:buChar char="•"/>
            </a:pPr>
            <a:r>
              <a:rPr lang="es-ES" dirty="0"/>
              <a:t>Prevenir, controlar y vigilar las enfermedades emergentes </a:t>
            </a:r>
            <a:br>
              <a:rPr lang="es-ES" dirty="0"/>
            </a:br>
            <a:r>
              <a:rPr lang="es-ES" dirty="0"/>
              <a:t>del ganado </a:t>
            </a:r>
          </a:p>
          <a:p>
            <a:pPr marL="285750" indent="-285750">
              <a:spcAft>
                <a:spcPts val="400"/>
              </a:spcAft>
              <a:buFont typeface="Arial" panose="020B0604020202020204" pitchFamily="34" charset="0"/>
              <a:buChar char="•"/>
            </a:pPr>
            <a:r>
              <a:rPr lang="es-ES" dirty="0"/>
              <a:t>Proporciona formación y asistencia técnica en:</a:t>
            </a:r>
          </a:p>
          <a:p>
            <a:pPr lvl="1">
              <a:spcAft>
                <a:spcPts val="400"/>
              </a:spcAft>
              <a:buFont typeface="Wingdings" panose="020B0604020202020204" pitchFamily="34" charset="0"/>
              <a:buChar char="§"/>
            </a:pPr>
            <a:r>
              <a:rPr lang="es-ES" dirty="0"/>
              <a:t>Vigilancia de las enfermedades </a:t>
            </a:r>
            <a:endParaRPr lang="es-ES" dirty="0">
              <a:cs typeface="Arial"/>
            </a:endParaRPr>
          </a:p>
          <a:p>
            <a:pPr lvl="1">
              <a:spcAft>
                <a:spcPts val="400"/>
              </a:spcAft>
              <a:buFont typeface="Wingdings" panose="020B0604020202020204" pitchFamily="34" charset="0"/>
              <a:buChar char="§"/>
            </a:pPr>
            <a:r>
              <a:rPr lang="es-ES" dirty="0"/>
              <a:t>Diagnóstico de laboratorio </a:t>
            </a:r>
            <a:endParaRPr lang="es-ES" dirty="0">
              <a:cs typeface="Arial"/>
            </a:endParaRPr>
          </a:p>
          <a:p>
            <a:pPr lvl="1">
              <a:spcAft>
                <a:spcPts val="400"/>
              </a:spcAft>
              <a:buFont typeface="Wingdings" panose="020B0604020202020204" pitchFamily="34" charset="0"/>
              <a:buChar char="§"/>
            </a:pPr>
            <a:r>
              <a:rPr lang="es-ES" dirty="0"/>
              <a:t>Notificación e investigación de brotes</a:t>
            </a:r>
            <a:endParaRPr lang="es-ES" dirty="0">
              <a:cs typeface="Arial"/>
            </a:endParaRPr>
          </a:p>
          <a:p>
            <a:pPr lvl="1">
              <a:spcAft>
                <a:spcPts val="400"/>
              </a:spcAft>
              <a:buFont typeface="Wingdings" panose="020B0604020202020204" pitchFamily="34" charset="0"/>
              <a:buChar char="§"/>
            </a:pPr>
            <a:r>
              <a:rPr lang="es-ES" dirty="0"/>
              <a:t>Preparación y respuesta</a:t>
            </a:r>
            <a:endParaRPr lang="es-ES" dirty="0">
              <a:cs typeface="Arial"/>
            </a:endParaRPr>
          </a:p>
          <a:p>
            <a:pPr marL="285750" lvl="0" indent="-285750">
              <a:spcAft>
                <a:spcPts val="400"/>
              </a:spcAft>
              <a:buFont typeface="Arial" panose="020B0604020202020204" pitchFamily="34" charset="0"/>
              <a:buChar char="•"/>
            </a:pPr>
            <a:r>
              <a:rPr lang="es-ES" dirty="0">
                <a:solidFill>
                  <a:prstClr val="black"/>
                </a:solidFill>
              </a:rPr>
              <a:t>Proporciona herramientas de vigilancia y alerta rápida</a:t>
            </a:r>
          </a:p>
          <a:p>
            <a:endParaRPr lang="en-US" b="1" dirty="0"/>
          </a:p>
        </p:txBody>
      </p:sp>
      <p:sp>
        <p:nvSpPr>
          <p:cNvPr id="2" name="Title 1">
            <a:extLst>
              <a:ext uri="{FF2B5EF4-FFF2-40B4-BE49-F238E27FC236}">
                <a16:creationId xmlns:a16="http://schemas.microsoft.com/office/drawing/2014/main" id="{4EE12B89-F856-A63F-2FB4-A6AD4CAE55B9}"/>
              </a:ext>
            </a:extLst>
          </p:cNvPr>
          <p:cNvSpPr>
            <a:spLocks noGrp="1"/>
          </p:cNvSpPr>
          <p:nvPr>
            <p:ph type="title"/>
          </p:nvPr>
        </p:nvSpPr>
        <p:spPr>
          <a:xfrm>
            <a:off x="838200" y="0"/>
            <a:ext cx="10515600" cy="800100"/>
          </a:xfrm>
        </p:spPr>
        <p:txBody>
          <a:bodyPr/>
          <a:lstStyle/>
          <a:p>
            <a:r>
              <a:rPr lang="en-US" dirty="0"/>
              <a:t>Organización de las Naciones Unidas para la Agricultura y la Alimentación (FAO)</a:t>
            </a:r>
          </a:p>
        </p:txBody>
      </p:sp>
      <p:sp>
        <p:nvSpPr>
          <p:cNvPr id="7" name="Text Placeholder 6">
            <a:extLst>
              <a:ext uri="{FF2B5EF4-FFF2-40B4-BE49-F238E27FC236}">
                <a16:creationId xmlns:a16="http://schemas.microsoft.com/office/drawing/2014/main" id="{A90CDE57-9C14-3032-D58B-8F99E59A471C}"/>
              </a:ext>
            </a:extLst>
          </p:cNvPr>
          <p:cNvSpPr>
            <a:spLocks noGrp="1"/>
          </p:cNvSpPr>
          <p:nvPr>
            <p:ph type="body" sz="quarter" idx="16"/>
          </p:nvPr>
        </p:nvSpPr>
        <p:spPr>
          <a:xfrm>
            <a:off x="4795933" y="6510232"/>
            <a:ext cx="4772594" cy="211243"/>
          </a:xfrm>
        </p:spPr>
        <p:txBody>
          <a:bodyPr/>
          <a:lstStyle/>
          <a:p>
            <a:r>
              <a:rPr lang="en-US" dirty="0">
                <a:hlinkClick r:id="rId3"/>
              </a:rPr>
              <a:t>https://www.fao.org/publications/home/fao-flagship-publications/en </a:t>
            </a:r>
          </a:p>
          <a:p>
            <a:endParaRPr lang="en-US" dirty="0"/>
          </a:p>
        </p:txBody>
      </p:sp>
      <p:pic>
        <p:nvPicPr>
          <p:cNvPr id="3" name="Picture 2" descr="image">
            <a:extLst>
              <a:ext uri="{FF2B5EF4-FFF2-40B4-BE49-F238E27FC236}">
                <a16:creationId xmlns:a16="http://schemas.microsoft.com/office/drawing/2014/main" id="{F9AF4C6C-6BD0-0F10-921E-7DE8943B921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7" t="2415" r="81835" b="5032"/>
          <a:stretch/>
        </p:blipFill>
        <p:spPr bwMode="auto">
          <a:xfrm>
            <a:off x="6975231" y="2360584"/>
            <a:ext cx="1230923" cy="171639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 name="Picture 2" descr="image">
            <a:extLst>
              <a:ext uri="{FF2B5EF4-FFF2-40B4-BE49-F238E27FC236}">
                <a16:creationId xmlns:a16="http://schemas.microsoft.com/office/drawing/2014/main" id="{1C8BB312-8B28-D99A-BB46-9E8F5AEA370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403" t="4762" r="61857" b="2685"/>
          <a:stretch/>
        </p:blipFill>
        <p:spPr bwMode="auto">
          <a:xfrm>
            <a:off x="8519329" y="2384862"/>
            <a:ext cx="1175656" cy="171639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6" name="Picture 5" descr="image">
            <a:extLst>
              <a:ext uri="{FF2B5EF4-FFF2-40B4-BE49-F238E27FC236}">
                <a16:creationId xmlns:a16="http://schemas.microsoft.com/office/drawing/2014/main" id="{2E99AD69-7A14-A8B2-C585-3CCD369C446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1016" t="2619" r="41458" b="4828"/>
          <a:stretch/>
        </p:blipFill>
        <p:spPr bwMode="auto">
          <a:xfrm>
            <a:off x="10063426" y="2384862"/>
            <a:ext cx="1230923" cy="171639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4" descr="image">
            <a:extLst>
              <a:ext uri="{FF2B5EF4-FFF2-40B4-BE49-F238E27FC236}">
                <a16:creationId xmlns:a16="http://schemas.microsoft.com/office/drawing/2014/main" id="{0F165650-92B3-A219-CE69-1FA90F56D0B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420" t="5689" r="20902" b="3738"/>
          <a:stretch/>
        </p:blipFill>
        <p:spPr bwMode="auto">
          <a:xfrm>
            <a:off x="6923181" y="4429607"/>
            <a:ext cx="1276750" cy="172729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 name="Picture 4" descr="image">
            <a:extLst>
              <a:ext uri="{FF2B5EF4-FFF2-40B4-BE49-F238E27FC236}">
                <a16:creationId xmlns:a16="http://schemas.microsoft.com/office/drawing/2014/main" id="{EA971AAC-3284-4C71-2578-B26A8504074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857" t="3180" r="465" b="6248"/>
          <a:stretch/>
        </p:blipFill>
        <p:spPr bwMode="auto">
          <a:xfrm>
            <a:off x="8470400" y="4385154"/>
            <a:ext cx="1336431" cy="180803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74" name="Picture 2" descr="Organización de las Naciones Unidas para la Alimentación y la Agricultura">
            <a:extLst>
              <a:ext uri="{FF2B5EF4-FFF2-40B4-BE49-F238E27FC236}">
                <a16:creationId xmlns:a16="http://schemas.microsoft.com/office/drawing/2014/main" id="{B160E586-04F9-A45C-3C2C-A2A2ECB11E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2319" y="1359044"/>
            <a:ext cx="4772594" cy="856619"/>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a:extLst>
              <a:ext uri="{FF2B5EF4-FFF2-40B4-BE49-F238E27FC236}">
                <a16:creationId xmlns:a16="http://schemas.microsoft.com/office/drawing/2014/main" id="{CB842E3C-BBF4-E390-4C66-3C980017A3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0165" y="2318816"/>
            <a:ext cx="1280277" cy="180804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83" name="Picture 11">
            <a:extLst>
              <a:ext uri="{FF2B5EF4-FFF2-40B4-BE49-F238E27FC236}">
                <a16:creationId xmlns:a16="http://schemas.microsoft.com/office/drawing/2014/main" id="{D45A44F2-CC12-6F77-434B-BBBEF0EBC5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04205" y="2289964"/>
            <a:ext cx="1278185" cy="180626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85" name="Picture 13">
            <a:extLst>
              <a:ext uri="{FF2B5EF4-FFF2-40B4-BE49-F238E27FC236}">
                <a16:creationId xmlns:a16="http://schemas.microsoft.com/office/drawing/2014/main" id="{A61BE4D8-A901-F798-398C-62E334C5481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38833" y="2288192"/>
            <a:ext cx="1278184" cy="180804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87" name="Picture 15" descr="SOFIA 2024 cover ES">
            <a:extLst>
              <a:ext uri="{FF2B5EF4-FFF2-40B4-BE49-F238E27FC236}">
                <a16:creationId xmlns:a16="http://schemas.microsoft.com/office/drawing/2014/main" id="{43D591A7-0A5E-8DA9-9514-A25DFBF4271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11454" y="4343399"/>
            <a:ext cx="1305149" cy="184026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89" name="Picture 17">
            <a:extLst>
              <a:ext uri="{FF2B5EF4-FFF2-40B4-BE49-F238E27FC236}">
                <a16:creationId xmlns:a16="http://schemas.microsoft.com/office/drawing/2014/main" id="{1D2BAB5E-4307-FFAB-42E9-9FB1A8FC79F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447262" y="4320965"/>
            <a:ext cx="1371217" cy="188651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91" name="Picture 19">
            <a:extLst>
              <a:ext uri="{FF2B5EF4-FFF2-40B4-BE49-F238E27FC236}">
                <a16:creationId xmlns:a16="http://schemas.microsoft.com/office/drawing/2014/main" id="{C29CF7BD-87C1-5DCF-A4C8-D3B2293CBBE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034850" y="4296775"/>
            <a:ext cx="1333227" cy="188651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923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C086D-FB82-C13C-B0E7-A69A704F73DA}"/>
              </a:ext>
            </a:extLst>
          </p:cNvPr>
          <p:cNvSpPr>
            <a:spLocks noGrp="1"/>
          </p:cNvSpPr>
          <p:nvPr>
            <p:ph type="title"/>
          </p:nvPr>
        </p:nvSpPr>
        <p:spPr/>
        <p:txBody>
          <a:bodyPr/>
          <a:lstStyle/>
          <a:p>
            <a:r>
              <a:rPr lang="en-US" dirty="0"/>
              <a:t>Programa de las Naciones Unidas para el Medio Ambiente (PNUMA)</a:t>
            </a:r>
            <a:endParaRPr lang="fr-FR" dirty="0"/>
          </a:p>
        </p:txBody>
      </p:sp>
      <p:sp>
        <p:nvSpPr>
          <p:cNvPr id="13" name="Content Placeholder 12">
            <a:extLst>
              <a:ext uri="{FF2B5EF4-FFF2-40B4-BE49-F238E27FC236}">
                <a16:creationId xmlns:a16="http://schemas.microsoft.com/office/drawing/2014/main" id="{278A8735-77BD-E343-71FA-721A1A74E047}"/>
              </a:ext>
            </a:extLst>
          </p:cNvPr>
          <p:cNvSpPr>
            <a:spLocks noGrp="1"/>
          </p:cNvSpPr>
          <p:nvPr>
            <p:ph sz="half" idx="2"/>
          </p:nvPr>
        </p:nvSpPr>
        <p:spPr>
          <a:xfrm>
            <a:off x="831605" y="1414812"/>
            <a:ext cx="7948246" cy="4639309"/>
          </a:xfrm>
        </p:spPr>
        <p:txBody>
          <a:bodyPr lIns="91440" tIns="45720" rIns="91440" bIns="45720" anchor="t"/>
          <a:lstStyle/>
          <a:p>
            <a:pPr marL="285750" indent="-285750">
              <a:spcAft>
                <a:spcPts val="400"/>
              </a:spcAft>
            </a:pPr>
            <a:r>
              <a:rPr lang="es-ES" dirty="0"/>
              <a:t>Aborda los retos ambientales más urgentes de la humanidad</a:t>
            </a:r>
            <a:endParaRPr lang="es-ES" dirty="0">
              <a:cs typeface="Arial"/>
            </a:endParaRPr>
          </a:p>
          <a:p>
            <a:pPr marL="285750" indent="-285750">
              <a:spcAft>
                <a:spcPts val="400"/>
              </a:spcAft>
              <a:buFont typeface="Arial" panose="020B0604020202020204" pitchFamily="34" charset="0"/>
              <a:buChar char="•"/>
            </a:pPr>
            <a:r>
              <a:rPr lang="es-ES" dirty="0"/>
              <a:t>Evalua las causas primarias de la triple crisis planetaria del cambio climático, la pérdida de naturaleza y biodiversidad y la contaminación</a:t>
            </a:r>
            <a:endParaRPr lang="es-ES" dirty="0">
              <a:cs typeface="Arial"/>
            </a:endParaRPr>
          </a:p>
          <a:p>
            <a:pPr marL="285750" indent="-285750">
              <a:spcAft>
                <a:spcPts val="400"/>
              </a:spcAft>
              <a:buFont typeface="Arial" panose="020B0604020202020204" pitchFamily="34" charset="0"/>
              <a:buChar char="•"/>
            </a:pPr>
            <a:r>
              <a:rPr lang="es-ES" dirty="0"/>
              <a:t>Sala Situacional del Medio Ambiente Mundial - nueva plataforma de datos, información y conocimiento del PNUMA que proporciona a los usuarios acceso a contenidos validados para apoyar la toma de decisiones en materia de ambiente</a:t>
            </a:r>
            <a:endParaRPr lang="es-ES" dirty="0">
              <a:cs typeface="Arial"/>
            </a:endParaRPr>
          </a:p>
        </p:txBody>
      </p:sp>
      <p:sp>
        <p:nvSpPr>
          <p:cNvPr id="3" name="Text Placeholder 2">
            <a:extLst>
              <a:ext uri="{FF2B5EF4-FFF2-40B4-BE49-F238E27FC236}">
                <a16:creationId xmlns:a16="http://schemas.microsoft.com/office/drawing/2014/main" id="{1E157B47-C41B-974D-5A84-B79508A80867}"/>
              </a:ext>
            </a:extLst>
          </p:cNvPr>
          <p:cNvSpPr>
            <a:spLocks noGrp="1"/>
          </p:cNvSpPr>
          <p:nvPr>
            <p:ph type="body" sz="quarter" idx="16"/>
          </p:nvPr>
        </p:nvSpPr>
        <p:spPr>
          <a:xfrm>
            <a:off x="1301262" y="6310696"/>
            <a:ext cx="8237285" cy="381752"/>
          </a:xfrm>
        </p:spPr>
        <p:txBody>
          <a:bodyPr/>
          <a:lstStyle/>
          <a:p>
            <a:pPr>
              <a:lnSpc>
                <a:spcPct val="100000"/>
              </a:lnSpc>
              <a:spcBef>
                <a:spcPts val="0"/>
              </a:spcBef>
            </a:pPr>
            <a:r>
              <a:rPr lang="en-US">
                <a:hlinkClick r:id="rId3"/>
              </a:rPr>
              <a:t>https://wesr.unep.org/</a:t>
            </a:r>
            <a:endParaRPr lang="en-US"/>
          </a:p>
          <a:p>
            <a:pPr>
              <a:lnSpc>
                <a:spcPct val="100000"/>
              </a:lnSpc>
              <a:spcBef>
                <a:spcPts val="0"/>
              </a:spcBef>
            </a:pPr>
            <a:r>
              <a:rPr lang="en-US">
                <a:hlinkClick r:id="rId4"/>
              </a:rPr>
              <a:t>https://www.unep.org/publications-data  </a:t>
            </a:r>
          </a:p>
          <a:p>
            <a:endParaRPr lang="en-US"/>
          </a:p>
        </p:txBody>
      </p:sp>
      <p:pic>
        <p:nvPicPr>
          <p:cNvPr id="14" name="Picture 13">
            <a:extLst>
              <a:ext uri="{FF2B5EF4-FFF2-40B4-BE49-F238E27FC236}">
                <a16:creationId xmlns:a16="http://schemas.microsoft.com/office/drawing/2014/main" id="{8F1AB538-3BFC-C571-1BFC-A1A88A3BCA7D}"/>
              </a:ext>
            </a:extLst>
          </p:cNvPr>
          <p:cNvPicPr>
            <a:picLocks noChangeAspect="1"/>
          </p:cNvPicPr>
          <p:nvPr/>
        </p:nvPicPr>
        <p:blipFill>
          <a:blip r:embed="rId5"/>
          <a:stretch>
            <a:fillRect/>
          </a:stretch>
        </p:blipFill>
        <p:spPr>
          <a:xfrm>
            <a:off x="8151847" y="1481449"/>
            <a:ext cx="4395597" cy="2859272"/>
          </a:xfrm>
          <a:prstGeom prst="rect">
            <a:avLst/>
          </a:prstGeom>
        </p:spPr>
      </p:pic>
      <p:pic>
        <p:nvPicPr>
          <p:cNvPr id="1026" name="Picture 2" descr="Programa de las Naciones Unidas para el Medio Ambiente (PNUMA ...">
            <a:extLst>
              <a:ext uri="{FF2B5EF4-FFF2-40B4-BE49-F238E27FC236}">
                <a16:creationId xmlns:a16="http://schemas.microsoft.com/office/drawing/2014/main" id="{B88A62E5-AECA-4A43-8D1C-669F5902D29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33414" y="3946915"/>
            <a:ext cx="1832464" cy="1832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920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C8E6A-C253-7F52-44BB-76D92BC4F47B}"/>
              </a:ext>
            </a:extLst>
          </p:cNvPr>
          <p:cNvSpPr>
            <a:spLocks noGrp="1"/>
          </p:cNvSpPr>
          <p:nvPr>
            <p:ph type="title"/>
          </p:nvPr>
        </p:nvSpPr>
        <p:spPr>
          <a:xfrm>
            <a:off x="838200" y="457200"/>
            <a:ext cx="10781714" cy="800100"/>
          </a:xfrm>
        </p:spPr>
        <p:txBody>
          <a:bodyPr/>
          <a:lstStyle/>
          <a:p>
            <a:r>
              <a:rPr lang="en-US" dirty="0"/>
              <a:t>Plan de acción conjunto de Una Sola Salud</a:t>
            </a:r>
          </a:p>
        </p:txBody>
      </p:sp>
      <p:sp>
        <p:nvSpPr>
          <p:cNvPr id="6" name="Text Placeholder 5">
            <a:extLst>
              <a:ext uri="{FF2B5EF4-FFF2-40B4-BE49-F238E27FC236}">
                <a16:creationId xmlns:a16="http://schemas.microsoft.com/office/drawing/2014/main" id="{BF80DC7D-EAD6-AC4B-23BF-5DB2EA5364EE}"/>
              </a:ext>
            </a:extLst>
          </p:cNvPr>
          <p:cNvSpPr>
            <a:spLocks noGrp="1"/>
          </p:cNvSpPr>
          <p:nvPr>
            <p:ph type="body" sz="quarter" idx="16"/>
          </p:nvPr>
        </p:nvSpPr>
        <p:spPr>
          <a:xfrm>
            <a:off x="-453162" y="6344235"/>
            <a:ext cx="10112978" cy="491562"/>
          </a:xfrm>
        </p:spPr>
        <p:txBody>
          <a:bodyPr/>
          <a:lstStyle/>
          <a:p>
            <a:r>
              <a:rPr lang="en-US" dirty="0"/>
              <a:t>FAO, PNUMA, OMS y WOAH. 2022. Plan de Acción Conjunto "Una Salud" (2022-2026).                                                                                      Trabajando juntos por la salud de las personas, los animales, las </a:t>
            </a:r>
            <a:r>
              <a:rPr lang="es-ES" dirty="0"/>
              <a:t>plantas</a:t>
            </a:r>
            <a:r>
              <a:rPr lang="en-US" dirty="0"/>
              <a:t> y el medio ambiente. Roma. </a:t>
            </a:r>
            <a:r>
              <a:rPr lang="en-US" dirty="0">
                <a:hlinkClick r:id="rId3"/>
              </a:rPr>
              <a:t>https://doi.</a:t>
            </a:r>
            <a:r>
              <a:rPr lang="en-US" dirty="0"/>
              <a:t>org/10.4060/cc2289en </a:t>
            </a:r>
          </a:p>
          <a:p>
            <a:endParaRPr lang="en-US" dirty="0"/>
          </a:p>
        </p:txBody>
      </p:sp>
      <p:sp>
        <p:nvSpPr>
          <p:cNvPr id="8" name="Freeform: Shape 7">
            <a:extLst>
              <a:ext uri="{FF2B5EF4-FFF2-40B4-BE49-F238E27FC236}">
                <a16:creationId xmlns:a16="http://schemas.microsoft.com/office/drawing/2014/main" id="{AE438430-1FE6-88A2-CBD4-8BCB01A5B48E}"/>
              </a:ext>
            </a:extLst>
          </p:cNvPr>
          <p:cNvSpPr/>
          <p:nvPr/>
        </p:nvSpPr>
        <p:spPr>
          <a:xfrm>
            <a:off x="838200" y="1535543"/>
            <a:ext cx="3200400" cy="2286000"/>
          </a:xfrm>
          <a:custGeom>
            <a:avLst/>
            <a:gdLst>
              <a:gd name="connsiteX0" fmla="*/ 0 w 2689898"/>
              <a:gd name="connsiteY0" fmla="*/ 0 h 1613939"/>
              <a:gd name="connsiteX1" fmla="*/ 2689898 w 2689898"/>
              <a:gd name="connsiteY1" fmla="*/ 0 h 1613939"/>
              <a:gd name="connsiteX2" fmla="*/ 2689898 w 2689898"/>
              <a:gd name="connsiteY2" fmla="*/ 1613939 h 1613939"/>
              <a:gd name="connsiteX3" fmla="*/ 0 w 2689898"/>
              <a:gd name="connsiteY3" fmla="*/ 1613939 h 1613939"/>
              <a:gd name="connsiteX4" fmla="*/ 0 w 2689898"/>
              <a:gd name="connsiteY4" fmla="*/ 0 h 1613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9898" h="1613939">
                <a:moveTo>
                  <a:pt x="0" y="0"/>
                </a:moveTo>
                <a:lnTo>
                  <a:pt x="2689898" y="0"/>
                </a:lnTo>
                <a:lnTo>
                  <a:pt x="2689898" y="1613939"/>
                </a:lnTo>
                <a:lnTo>
                  <a:pt x="0" y="1613939"/>
                </a:lnTo>
                <a:lnTo>
                  <a:pt x="0" y="0"/>
                </a:lnTo>
                <a:close/>
              </a:path>
            </a:pathLst>
          </a:custGeom>
          <a:noFill/>
          <a:ln w="47625">
            <a:solidFill>
              <a:srgbClr val="00943B"/>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s-ES" sz="2400" b="1" u="sng" kern="1200" dirty="0">
                <a:solidFill>
                  <a:schemeClr val="tx1"/>
                </a:solidFill>
                <a:cs typeface="Arial"/>
              </a:rPr>
              <a:t>Vía de acción 1</a:t>
            </a:r>
          </a:p>
          <a:p>
            <a:pPr algn="ctr" defTabSz="889000">
              <a:lnSpc>
                <a:spcPct val="90000"/>
              </a:lnSpc>
              <a:spcBef>
                <a:spcPct val="0"/>
              </a:spcBef>
              <a:spcAft>
                <a:spcPct val="35000"/>
              </a:spcAft>
            </a:pPr>
            <a:r>
              <a:rPr lang="es-ES" sz="2200" kern="1200" dirty="0">
                <a:solidFill>
                  <a:schemeClr val="tx1"/>
                </a:solidFill>
                <a:effectLst/>
              </a:rPr>
              <a:t>Aumentar la capacidad de Una </a:t>
            </a:r>
            <a:r>
              <a:rPr lang="es-ES" sz="2200" dirty="0">
                <a:solidFill>
                  <a:schemeClr val="tx1"/>
                </a:solidFill>
              </a:rPr>
              <a:t>S</a:t>
            </a:r>
            <a:r>
              <a:rPr lang="es-ES" sz="2200" kern="1200" dirty="0">
                <a:solidFill>
                  <a:schemeClr val="tx1"/>
                </a:solidFill>
                <a:effectLst/>
              </a:rPr>
              <a:t>alud para </a:t>
            </a:r>
            <a:br>
              <a:rPr lang="es-ES" sz="2200" kern="1200" dirty="0">
                <a:solidFill>
                  <a:schemeClr val="tx1"/>
                </a:solidFill>
                <a:effectLst/>
              </a:rPr>
            </a:br>
            <a:r>
              <a:rPr lang="es-ES" sz="2200" kern="1200" dirty="0">
                <a:solidFill>
                  <a:schemeClr val="tx1"/>
                </a:solidFill>
                <a:effectLst/>
              </a:rPr>
              <a:t>reforzar los </a:t>
            </a:r>
            <a:br>
              <a:rPr lang="es-ES" sz="2200" kern="1200" dirty="0">
                <a:solidFill>
                  <a:schemeClr val="tx1"/>
                </a:solidFill>
                <a:effectLst/>
              </a:rPr>
            </a:br>
            <a:r>
              <a:rPr lang="es-ES" sz="2200" kern="1200" dirty="0">
                <a:solidFill>
                  <a:schemeClr val="tx1"/>
                </a:solidFill>
                <a:effectLst/>
              </a:rPr>
              <a:t>sistemas sanitarios</a:t>
            </a:r>
            <a:endParaRPr lang="es-ES" sz="2200" b="1" kern="1200" dirty="0">
              <a:solidFill>
                <a:schemeClr val="tx1"/>
              </a:solidFill>
              <a:cs typeface="Arial" panose="020B0604020202020204" pitchFamily="34" charset="0"/>
            </a:endParaRPr>
          </a:p>
        </p:txBody>
      </p:sp>
      <p:sp>
        <p:nvSpPr>
          <p:cNvPr id="9" name="Freeform: Shape 8">
            <a:extLst>
              <a:ext uri="{FF2B5EF4-FFF2-40B4-BE49-F238E27FC236}">
                <a16:creationId xmlns:a16="http://schemas.microsoft.com/office/drawing/2014/main" id="{6850A136-21C2-2E21-8BDC-4C4390DD134C}"/>
              </a:ext>
            </a:extLst>
          </p:cNvPr>
          <p:cNvSpPr/>
          <p:nvPr/>
        </p:nvSpPr>
        <p:spPr>
          <a:xfrm>
            <a:off x="4495800" y="1529562"/>
            <a:ext cx="3200400" cy="2286000"/>
          </a:xfrm>
          <a:custGeom>
            <a:avLst/>
            <a:gdLst>
              <a:gd name="connsiteX0" fmla="*/ 0 w 2689898"/>
              <a:gd name="connsiteY0" fmla="*/ 0 h 1613939"/>
              <a:gd name="connsiteX1" fmla="*/ 2689898 w 2689898"/>
              <a:gd name="connsiteY1" fmla="*/ 0 h 1613939"/>
              <a:gd name="connsiteX2" fmla="*/ 2689898 w 2689898"/>
              <a:gd name="connsiteY2" fmla="*/ 1613939 h 1613939"/>
              <a:gd name="connsiteX3" fmla="*/ 0 w 2689898"/>
              <a:gd name="connsiteY3" fmla="*/ 1613939 h 1613939"/>
              <a:gd name="connsiteX4" fmla="*/ 0 w 2689898"/>
              <a:gd name="connsiteY4" fmla="*/ 0 h 1613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9898" h="1613939">
                <a:moveTo>
                  <a:pt x="0" y="0"/>
                </a:moveTo>
                <a:lnTo>
                  <a:pt x="2689898" y="0"/>
                </a:lnTo>
                <a:lnTo>
                  <a:pt x="2689898" y="1613939"/>
                </a:lnTo>
                <a:lnTo>
                  <a:pt x="0" y="1613939"/>
                </a:lnTo>
                <a:lnTo>
                  <a:pt x="0" y="0"/>
                </a:lnTo>
                <a:close/>
              </a:path>
            </a:pathLst>
          </a:custGeom>
          <a:noFill/>
          <a:ln w="47625">
            <a:solidFill>
              <a:srgbClr val="00943B"/>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s-ES" sz="2400" b="1" u="sng" kern="1200" dirty="0">
                <a:solidFill>
                  <a:schemeClr val="tx1"/>
                </a:solidFill>
                <a:cs typeface="Arial" panose="020B0604020202020204" pitchFamily="34" charset="0"/>
              </a:rPr>
              <a:t>Vía de acción 2</a:t>
            </a:r>
          </a:p>
          <a:p>
            <a:pPr marL="0" lvl="0" indent="0" algn="ctr" defTabSz="889000">
              <a:lnSpc>
                <a:spcPct val="90000"/>
              </a:lnSpc>
              <a:spcBef>
                <a:spcPct val="0"/>
              </a:spcBef>
              <a:spcAft>
                <a:spcPct val="35000"/>
              </a:spcAft>
              <a:buNone/>
            </a:pPr>
            <a:r>
              <a:rPr lang="es-ES" sz="2200" kern="1200" dirty="0">
                <a:solidFill>
                  <a:schemeClr val="tx1"/>
                </a:solidFill>
                <a:effectLst/>
                <a:cs typeface="Arial" panose="020B0604020202020204" pitchFamily="34" charset="0"/>
              </a:rPr>
              <a:t>Reducir los riesgos de epidemias y pandemias zoonóticas</a:t>
            </a:r>
            <a:br>
              <a:rPr lang="es-ES" sz="2200" kern="1200" dirty="0">
                <a:solidFill>
                  <a:schemeClr val="tx1"/>
                </a:solidFill>
                <a:effectLst/>
                <a:cs typeface="Arial" panose="020B0604020202020204" pitchFamily="34" charset="0"/>
              </a:rPr>
            </a:br>
            <a:r>
              <a:rPr lang="es-ES" sz="2200" kern="1200" dirty="0">
                <a:solidFill>
                  <a:schemeClr val="tx1"/>
                </a:solidFill>
                <a:effectLst/>
                <a:cs typeface="Arial" panose="020B0604020202020204" pitchFamily="34" charset="0"/>
              </a:rPr>
              <a:t>emergentes y              re-emergentes</a:t>
            </a:r>
            <a:endParaRPr lang="es-ES" sz="2200" b="1" kern="1200" dirty="0">
              <a:solidFill>
                <a:schemeClr val="tx1"/>
              </a:solidFill>
              <a:cs typeface="Arial" panose="020B0604020202020204" pitchFamily="34" charset="0"/>
            </a:endParaRPr>
          </a:p>
          <a:p>
            <a:pPr marL="0" lvl="0" indent="0" algn="ctr" defTabSz="889000">
              <a:lnSpc>
                <a:spcPct val="90000"/>
              </a:lnSpc>
              <a:spcBef>
                <a:spcPct val="0"/>
              </a:spcBef>
              <a:spcAft>
                <a:spcPct val="35000"/>
              </a:spcAft>
              <a:buNone/>
            </a:pPr>
            <a:endParaRPr lang="es-ES" sz="2400" b="1" kern="1200" dirty="0">
              <a:solidFill>
                <a:schemeClr val="tx1"/>
              </a:solidFill>
              <a:cs typeface="Arial" panose="020B0604020202020204" pitchFamily="34" charset="0"/>
            </a:endParaRPr>
          </a:p>
        </p:txBody>
      </p:sp>
      <p:sp>
        <p:nvSpPr>
          <p:cNvPr id="10" name="Freeform: Shape 9">
            <a:extLst>
              <a:ext uri="{FF2B5EF4-FFF2-40B4-BE49-F238E27FC236}">
                <a16:creationId xmlns:a16="http://schemas.microsoft.com/office/drawing/2014/main" id="{2DC27B3A-2302-29E2-F10E-FBC91C8B2A7E}"/>
              </a:ext>
            </a:extLst>
          </p:cNvPr>
          <p:cNvSpPr/>
          <p:nvPr/>
        </p:nvSpPr>
        <p:spPr>
          <a:xfrm>
            <a:off x="8153400" y="1521029"/>
            <a:ext cx="3200400" cy="2343260"/>
          </a:xfrm>
          <a:custGeom>
            <a:avLst/>
            <a:gdLst>
              <a:gd name="connsiteX0" fmla="*/ 0 w 2743210"/>
              <a:gd name="connsiteY0" fmla="*/ 0 h 1560193"/>
              <a:gd name="connsiteX1" fmla="*/ 2743210 w 2743210"/>
              <a:gd name="connsiteY1" fmla="*/ 0 h 1560193"/>
              <a:gd name="connsiteX2" fmla="*/ 2743210 w 2743210"/>
              <a:gd name="connsiteY2" fmla="*/ 1560193 h 1560193"/>
              <a:gd name="connsiteX3" fmla="*/ 0 w 2743210"/>
              <a:gd name="connsiteY3" fmla="*/ 1560193 h 1560193"/>
              <a:gd name="connsiteX4" fmla="*/ 0 w 2743210"/>
              <a:gd name="connsiteY4" fmla="*/ 0 h 1560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10" h="1560193">
                <a:moveTo>
                  <a:pt x="0" y="0"/>
                </a:moveTo>
                <a:lnTo>
                  <a:pt x="2743210" y="0"/>
                </a:lnTo>
                <a:lnTo>
                  <a:pt x="2743210" y="1560193"/>
                </a:lnTo>
                <a:lnTo>
                  <a:pt x="0" y="1560193"/>
                </a:lnTo>
                <a:lnTo>
                  <a:pt x="0" y="0"/>
                </a:lnTo>
                <a:close/>
              </a:path>
            </a:pathLst>
          </a:custGeom>
          <a:noFill/>
          <a:ln w="47625">
            <a:solidFill>
              <a:srgbClr val="00943B"/>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s-ES" sz="2400" b="1" u="sng" kern="1200" dirty="0">
                <a:solidFill>
                  <a:schemeClr val="tx1"/>
                </a:solidFill>
                <a:cs typeface="Arial" panose="020B0604020202020204" pitchFamily="34" charset="0"/>
              </a:rPr>
              <a:t>Vía de acción 3</a:t>
            </a:r>
          </a:p>
          <a:p>
            <a:pPr marL="0" lvl="0" indent="0" algn="ctr" defTabSz="889000">
              <a:lnSpc>
                <a:spcPct val="90000"/>
              </a:lnSpc>
              <a:spcBef>
                <a:spcPct val="0"/>
              </a:spcBef>
              <a:spcAft>
                <a:spcPts val="600"/>
              </a:spcAft>
              <a:buNone/>
            </a:pPr>
            <a:r>
              <a:rPr lang="es-ES" sz="2200" kern="1200" dirty="0">
                <a:solidFill>
                  <a:schemeClr val="tx1"/>
                </a:solidFill>
                <a:effectLst/>
              </a:rPr>
              <a:t>Controlar y eliminar enfermedades zoonóticas</a:t>
            </a:r>
            <a:r>
              <a:rPr lang="es-ES" sz="2200" dirty="0">
                <a:solidFill>
                  <a:schemeClr val="tx1"/>
                </a:solidFill>
              </a:rPr>
              <a:t> </a:t>
            </a:r>
            <a:r>
              <a:rPr lang="es-ES" sz="2200" kern="1200" dirty="0">
                <a:solidFill>
                  <a:schemeClr val="tx1"/>
                </a:solidFill>
                <a:effectLst/>
              </a:rPr>
              <a:t>endémicas, tropicales desatendidas y transmitidas            por vectores</a:t>
            </a:r>
          </a:p>
          <a:p>
            <a:pPr marL="0" lvl="0" indent="0" algn="ctr" defTabSz="889000">
              <a:lnSpc>
                <a:spcPct val="90000"/>
              </a:lnSpc>
              <a:spcBef>
                <a:spcPct val="0"/>
              </a:spcBef>
              <a:spcAft>
                <a:spcPts val="600"/>
              </a:spcAft>
              <a:buNone/>
            </a:pPr>
            <a:endParaRPr lang="es-ES" sz="2200" b="1" dirty="0">
              <a:solidFill>
                <a:schemeClr val="tx1"/>
              </a:solidFill>
              <a:cs typeface="Arial" panose="020B0604020202020204" pitchFamily="34" charset="0"/>
            </a:endParaRPr>
          </a:p>
          <a:p>
            <a:pPr marL="0" lvl="0" indent="0" algn="ctr" defTabSz="889000">
              <a:lnSpc>
                <a:spcPct val="90000"/>
              </a:lnSpc>
              <a:spcBef>
                <a:spcPct val="0"/>
              </a:spcBef>
              <a:spcAft>
                <a:spcPts val="600"/>
              </a:spcAft>
              <a:buNone/>
            </a:pPr>
            <a:endParaRPr lang="es-ES" sz="2200" b="1" kern="1200" dirty="0">
              <a:solidFill>
                <a:schemeClr val="tx1"/>
              </a:solidFill>
              <a:cs typeface="Arial" panose="020B0604020202020204" pitchFamily="34" charset="0"/>
            </a:endParaRPr>
          </a:p>
          <a:p>
            <a:pPr marL="0" lvl="0" indent="0" algn="ctr" defTabSz="889000">
              <a:lnSpc>
                <a:spcPct val="90000"/>
              </a:lnSpc>
              <a:spcBef>
                <a:spcPct val="0"/>
              </a:spcBef>
              <a:spcAft>
                <a:spcPts val="600"/>
              </a:spcAft>
              <a:buNone/>
            </a:pPr>
            <a:endParaRPr lang="es-ES" sz="2200" b="1" kern="1200" dirty="0">
              <a:solidFill>
                <a:schemeClr val="tx1"/>
              </a:solidFill>
              <a:cs typeface="Arial" panose="020B0604020202020204" pitchFamily="34" charset="0"/>
            </a:endParaRPr>
          </a:p>
        </p:txBody>
      </p:sp>
      <p:sp>
        <p:nvSpPr>
          <p:cNvPr id="12" name="Freeform: Shape 11">
            <a:extLst>
              <a:ext uri="{FF2B5EF4-FFF2-40B4-BE49-F238E27FC236}">
                <a16:creationId xmlns:a16="http://schemas.microsoft.com/office/drawing/2014/main" id="{67904398-92B8-4699-EA2E-D44B7A419D89}"/>
              </a:ext>
            </a:extLst>
          </p:cNvPr>
          <p:cNvSpPr/>
          <p:nvPr/>
        </p:nvSpPr>
        <p:spPr>
          <a:xfrm>
            <a:off x="838200" y="3966138"/>
            <a:ext cx="3200400" cy="2291980"/>
          </a:xfrm>
          <a:custGeom>
            <a:avLst/>
            <a:gdLst>
              <a:gd name="connsiteX0" fmla="*/ 0 w 2706667"/>
              <a:gd name="connsiteY0" fmla="*/ 0 h 1601487"/>
              <a:gd name="connsiteX1" fmla="*/ 2706667 w 2706667"/>
              <a:gd name="connsiteY1" fmla="*/ 0 h 1601487"/>
              <a:gd name="connsiteX2" fmla="*/ 2706667 w 2706667"/>
              <a:gd name="connsiteY2" fmla="*/ 1601487 h 1601487"/>
              <a:gd name="connsiteX3" fmla="*/ 0 w 2706667"/>
              <a:gd name="connsiteY3" fmla="*/ 1601487 h 1601487"/>
              <a:gd name="connsiteX4" fmla="*/ 0 w 2706667"/>
              <a:gd name="connsiteY4" fmla="*/ 0 h 1601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667" h="1601487">
                <a:moveTo>
                  <a:pt x="0" y="0"/>
                </a:moveTo>
                <a:lnTo>
                  <a:pt x="2706667" y="0"/>
                </a:lnTo>
                <a:lnTo>
                  <a:pt x="2706667" y="1601487"/>
                </a:lnTo>
                <a:lnTo>
                  <a:pt x="0" y="1601487"/>
                </a:lnTo>
                <a:lnTo>
                  <a:pt x="0" y="0"/>
                </a:lnTo>
                <a:close/>
              </a:path>
            </a:pathLst>
          </a:custGeom>
          <a:noFill/>
          <a:ln w="47625">
            <a:solidFill>
              <a:srgbClr val="00943B"/>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400" b="1" u="sng" kern="1200" dirty="0">
                <a:solidFill>
                  <a:schemeClr val="tx1"/>
                </a:solidFill>
                <a:cs typeface="Arial" panose="020B0604020202020204" pitchFamily="34" charset="0"/>
              </a:rPr>
              <a:t>Vía de acción 4</a:t>
            </a:r>
          </a:p>
          <a:p>
            <a:pPr marL="0" lvl="0" indent="0" algn="ctr" defTabSz="889000">
              <a:lnSpc>
                <a:spcPct val="90000"/>
              </a:lnSpc>
              <a:spcBef>
                <a:spcPct val="0"/>
              </a:spcBef>
              <a:spcAft>
                <a:spcPct val="35000"/>
              </a:spcAft>
              <a:buNone/>
            </a:pPr>
            <a:r>
              <a:rPr lang="es-ES" sz="2200" kern="1200" dirty="0">
                <a:solidFill>
                  <a:schemeClr val="tx1"/>
                </a:solidFill>
                <a:effectLst/>
              </a:rPr>
              <a:t>Reforzar la evaluación, gestión y comunicación de los riesgos para la seguridad alimentaria</a:t>
            </a:r>
          </a:p>
          <a:p>
            <a:pPr marL="0" lvl="0" indent="0" algn="ctr" defTabSz="889000">
              <a:lnSpc>
                <a:spcPct val="90000"/>
              </a:lnSpc>
              <a:spcBef>
                <a:spcPct val="0"/>
              </a:spcBef>
              <a:spcAft>
                <a:spcPct val="35000"/>
              </a:spcAft>
              <a:buNone/>
            </a:pPr>
            <a:endParaRPr lang="es-ES" sz="2200" b="0" kern="1200" dirty="0">
              <a:solidFill>
                <a:schemeClr val="tx1"/>
              </a:solidFill>
              <a:cs typeface="Arial" panose="020B0604020202020204" pitchFamily="34" charset="0"/>
            </a:endParaRPr>
          </a:p>
        </p:txBody>
      </p:sp>
      <p:sp>
        <p:nvSpPr>
          <p:cNvPr id="13" name="Freeform: Shape 12">
            <a:extLst>
              <a:ext uri="{FF2B5EF4-FFF2-40B4-BE49-F238E27FC236}">
                <a16:creationId xmlns:a16="http://schemas.microsoft.com/office/drawing/2014/main" id="{BA308473-E46C-7336-1520-261980852DD5}"/>
              </a:ext>
            </a:extLst>
          </p:cNvPr>
          <p:cNvSpPr/>
          <p:nvPr/>
        </p:nvSpPr>
        <p:spPr>
          <a:xfrm>
            <a:off x="4495800" y="3966137"/>
            <a:ext cx="3200400" cy="2286000"/>
          </a:xfrm>
          <a:custGeom>
            <a:avLst/>
            <a:gdLst>
              <a:gd name="connsiteX0" fmla="*/ 0 w 2760096"/>
              <a:gd name="connsiteY0" fmla="*/ 0 h 1656938"/>
              <a:gd name="connsiteX1" fmla="*/ 2760096 w 2760096"/>
              <a:gd name="connsiteY1" fmla="*/ 0 h 1656938"/>
              <a:gd name="connsiteX2" fmla="*/ 2760096 w 2760096"/>
              <a:gd name="connsiteY2" fmla="*/ 1656938 h 1656938"/>
              <a:gd name="connsiteX3" fmla="*/ 0 w 2760096"/>
              <a:gd name="connsiteY3" fmla="*/ 1656938 h 1656938"/>
              <a:gd name="connsiteX4" fmla="*/ 0 w 2760096"/>
              <a:gd name="connsiteY4" fmla="*/ 0 h 1656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0096" h="1656938">
                <a:moveTo>
                  <a:pt x="0" y="0"/>
                </a:moveTo>
                <a:lnTo>
                  <a:pt x="2760096" y="0"/>
                </a:lnTo>
                <a:lnTo>
                  <a:pt x="2760096" y="1656938"/>
                </a:lnTo>
                <a:lnTo>
                  <a:pt x="0" y="1656938"/>
                </a:lnTo>
                <a:lnTo>
                  <a:pt x="0" y="0"/>
                </a:lnTo>
                <a:close/>
              </a:path>
            </a:pathLst>
          </a:custGeom>
          <a:noFill/>
          <a:ln w="47625">
            <a:solidFill>
              <a:srgbClr val="00943B"/>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s-ES" sz="2400" b="1" u="sng" kern="1200" dirty="0">
                <a:solidFill>
                  <a:schemeClr val="tx1"/>
                </a:solidFill>
                <a:cs typeface="Arial" panose="020B0604020202020204" pitchFamily="34" charset="0"/>
              </a:rPr>
              <a:t>Vía de acción 5</a:t>
            </a:r>
          </a:p>
          <a:p>
            <a:pPr marL="0" lvl="0" indent="0" algn="ctr" defTabSz="889000">
              <a:lnSpc>
                <a:spcPct val="90000"/>
              </a:lnSpc>
              <a:spcBef>
                <a:spcPct val="0"/>
              </a:spcBef>
              <a:spcAft>
                <a:spcPct val="35000"/>
              </a:spcAft>
              <a:buNone/>
            </a:pPr>
            <a:r>
              <a:rPr lang="es-ES" sz="2200" kern="1200" dirty="0">
                <a:solidFill>
                  <a:schemeClr val="tx1"/>
                </a:solidFill>
                <a:effectLst/>
                <a:cs typeface="Arial" panose="020B0604020202020204" pitchFamily="34" charset="0"/>
              </a:rPr>
              <a:t>Frenar la pandemia silenciosa de RAM</a:t>
            </a:r>
            <a:endParaRPr lang="es-ES" sz="2200" b="1" kern="1200" dirty="0">
              <a:solidFill>
                <a:schemeClr val="tx1"/>
              </a:solidFill>
              <a:cs typeface="Arial" panose="020B0604020202020204" pitchFamily="34" charset="0"/>
            </a:endParaRPr>
          </a:p>
          <a:p>
            <a:pPr marL="0" lvl="0" indent="0" algn="ctr" defTabSz="889000">
              <a:lnSpc>
                <a:spcPct val="90000"/>
              </a:lnSpc>
              <a:spcBef>
                <a:spcPct val="0"/>
              </a:spcBef>
              <a:spcAft>
                <a:spcPct val="35000"/>
              </a:spcAft>
              <a:buNone/>
            </a:pPr>
            <a:endParaRPr lang="es-ES" sz="2400" b="0" kern="1200" dirty="0">
              <a:solidFill>
                <a:schemeClr val="tx1"/>
              </a:solidFill>
              <a:cs typeface="Arial" panose="020B0604020202020204" pitchFamily="34" charset="0"/>
            </a:endParaRPr>
          </a:p>
        </p:txBody>
      </p:sp>
      <p:sp>
        <p:nvSpPr>
          <p:cNvPr id="14" name="Freeform: Shape 13">
            <a:extLst>
              <a:ext uri="{FF2B5EF4-FFF2-40B4-BE49-F238E27FC236}">
                <a16:creationId xmlns:a16="http://schemas.microsoft.com/office/drawing/2014/main" id="{028C5E4C-ABEF-CFE5-46AF-1515FE4F8A96}"/>
              </a:ext>
            </a:extLst>
          </p:cNvPr>
          <p:cNvSpPr/>
          <p:nvPr/>
        </p:nvSpPr>
        <p:spPr>
          <a:xfrm>
            <a:off x="8153400" y="3968519"/>
            <a:ext cx="3200400" cy="2286000"/>
          </a:xfrm>
          <a:custGeom>
            <a:avLst/>
            <a:gdLst>
              <a:gd name="connsiteX0" fmla="*/ 0 w 2492720"/>
              <a:gd name="connsiteY0" fmla="*/ 0 h 1629212"/>
              <a:gd name="connsiteX1" fmla="*/ 2492720 w 2492720"/>
              <a:gd name="connsiteY1" fmla="*/ 0 h 1629212"/>
              <a:gd name="connsiteX2" fmla="*/ 2492720 w 2492720"/>
              <a:gd name="connsiteY2" fmla="*/ 1629212 h 1629212"/>
              <a:gd name="connsiteX3" fmla="*/ 0 w 2492720"/>
              <a:gd name="connsiteY3" fmla="*/ 1629212 h 1629212"/>
              <a:gd name="connsiteX4" fmla="*/ 0 w 2492720"/>
              <a:gd name="connsiteY4" fmla="*/ 0 h 1629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2720" h="1629212">
                <a:moveTo>
                  <a:pt x="0" y="0"/>
                </a:moveTo>
                <a:lnTo>
                  <a:pt x="2492720" y="0"/>
                </a:lnTo>
                <a:lnTo>
                  <a:pt x="2492720" y="1629212"/>
                </a:lnTo>
                <a:lnTo>
                  <a:pt x="0" y="1629212"/>
                </a:lnTo>
                <a:lnTo>
                  <a:pt x="0" y="0"/>
                </a:lnTo>
                <a:close/>
              </a:path>
            </a:pathLst>
          </a:custGeom>
          <a:noFill/>
          <a:ln w="47625">
            <a:solidFill>
              <a:srgbClr val="00943B"/>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s-ES" sz="2400" b="1" u="sng" kern="1200" dirty="0">
                <a:solidFill>
                  <a:schemeClr val="tx1"/>
                </a:solidFill>
                <a:cs typeface="Arial"/>
              </a:rPr>
              <a:t>Vía de acción 6</a:t>
            </a:r>
          </a:p>
          <a:p>
            <a:pPr algn="ctr" defTabSz="889000">
              <a:lnSpc>
                <a:spcPct val="90000"/>
              </a:lnSpc>
              <a:spcBef>
                <a:spcPct val="0"/>
              </a:spcBef>
              <a:spcAft>
                <a:spcPct val="35000"/>
              </a:spcAft>
            </a:pPr>
            <a:r>
              <a:rPr lang="es-ES" sz="2200" b="0" kern="1200" dirty="0">
                <a:solidFill>
                  <a:schemeClr val="tx1"/>
                </a:solidFill>
                <a:cs typeface="Arial"/>
              </a:rPr>
              <a:t>Integrar el medio ambiente en Una</a:t>
            </a:r>
            <a:r>
              <a:rPr lang="es-ES" sz="2200" dirty="0">
                <a:solidFill>
                  <a:schemeClr val="tx1"/>
                </a:solidFill>
                <a:cs typeface="Arial"/>
              </a:rPr>
              <a:t> </a:t>
            </a:r>
            <a:br>
              <a:rPr lang="es-ES" sz="2200" dirty="0">
                <a:solidFill>
                  <a:schemeClr val="tx1"/>
                </a:solidFill>
                <a:cs typeface="Arial"/>
              </a:rPr>
            </a:br>
            <a:r>
              <a:rPr lang="es-ES" sz="2200" dirty="0">
                <a:solidFill>
                  <a:schemeClr val="tx1"/>
                </a:solidFill>
                <a:cs typeface="Arial"/>
              </a:rPr>
              <a:t>Sola S</a:t>
            </a:r>
            <a:r>
              <a:rPr lang="es-ES" sz="2200" b="0" kern="1200" dirty="0">
                <a:solidFill>
                  <a:schemeClr val="tx1"/>
                </a:solidFill>
                <a:cs typeface="Arial"/>
              </a:rPr>
              <a:t>alud</a:t>
            </a:r>
          </a:p>
        </p:txBody>
      </p:sp>
    </p:spTree>
    <p:extLst>
      <p:ext uri="{BB962C8B-B14F-4D97-AF65-F5344CB8AC3E}">
        <p14:creationId xmlns:p14="http://schemas.microsoft.com/office/powerpoint/2010/main" val="2484509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162851-982E-261D-5386-7B73F2E2E41E}"/>
              </a:ext>
            </a:extLst>
          </p:cNvPr>
          <p:cNvSpPr>
            <a:spLocks noGrp="1"/>
          </p:cNvSpPr>
          <p:nvPr>
            <p:ph sz="half" idx="2"/>
          </p:nvPr>
        </p:nvSpPr>
        <p:spPr>
          <a:xfrm>
            <a:off x="838200" y="1478857"/>
            <a:ext cx="6548503" cy="4639309"/>
          </a:xfrm>
        </p:spPr>
        <p:txBody>
          <a:bodyPr lIns="91440" tIns="45720" rIns="91440" bIns="45720" anchor="t"/>
          <a:lstStyle/>
          <a:p>
            <a:pPr marL="228600" lvl="1">
              <a:buClr>
                <a:srgbClr val="001402"/>
              </a:buClr>
              <a:buFont typeface="Arial" panose="020B0604020202020204" pitchFamily="34" charset="0"/>
              <a:buChar char="•"/>
            </a:pPr>
            <a:r>
              <a:rPr lang="es-GT" sz="2800" dirty="0"/>
              <a:t>El enfoque de Una Sola Salud:</a:t>
            </a:r>
          </a:p>
          <a:p>
            <a:pPr lvl="1"/>
            <a:r>
              <a:rPr lang="es-GT" dirty="0"/>
              <a:t>Utiliza un enfoque colaborativo </a:t>
            </a:r>
            <a:br>
              <a:rPr lang="es-GT" dirty="0"/>
            </a:br>
            <a:r>
              <a:rPr lang="es-GT" dirty="0"/>
              <a:t>y multisectorial</a:t>
            </a:r>
            <a:endParaRPr lang="es-GT" dirty="0">
              <a:cs typeface="Arial"/>
            </a:endParaRPr>
          </a:p>
          <a:p>
            <a:pPr lvl="1"/>
            <a:r>
              <a:rPr lang="es-GT" dirty="0"/>
              <a:t>Reconoce la interconexión entre las personas, los animales, las plantas y el entorno que comparten</a:t>
            </a:r>
          </a:p>
          <a:p>
            <a:pPr lvl="1"/>
            <a:r>
              <a:rPr lang="es-GT" dirty="0"/>
              <a:t>Requiere coordinación, comunicación y colaboración entre los sectores humano, animal, medioambiental y otros </a:t>
            </a:r>
            <a:br>
              <a:rPr lang="es-GT" dirty="0"/>
            </a:br>
            <a:r>
              <a:rPr lang="es-GT" dirty="0"/>
              <a:t>sectores relevantes</a:t>
            </a:r>
          </a:p>
        </p:txBody>
      </p:sp>
      <p:sp>
        <p:nvSpPr>
          <p:cNvPr id="18" name="Title 17"/>
          <p:cNvSpPr>
            <a:spLocks noGrp="1"/>
          </p:cNvSpPr>
          <p:nvPr>
            <p:ph type="title"/>
          </p:nvPr>
        </p:nvSpPr>
        <p:spPr/>
        <p:txBody>
          <a:bodyPr/>
          <a:lstStyle/>
          <a:p>
            <a:r>
              <a:rPr lang="en-US"/>
              <a:t>Resumen</a:t>
            </a:r>
          </a:p>
        </p:txBody>
      </p:sp>
      <p:sp>
        <p:nvSpPr>
          <p:cNvPr id="13" name="TextBox 12">
            <a:extLst>
              <a:ext uri="{FF2B5EF4-FFF2-40B4-BE49-F238E27FC236}">
                <a16:creationId xmlns:a16="http://schemas.microsoft.com/office/drawing/2014/main" id="{DE098488-CA66-BB23-3EA9-50263AC73CEF}"/>
              </a:ext>
            </a:extLst>
          </p:cNvPr>
          <p:cNvSpPr txBox="1"/>
          <p:nvPr/>
        </p:nvSpPr>
        <p:spPr>
          <a:xfrm>
            <a:off x="10694135" y="3853500"/>
            <a:ext cx="1026169" cy="646331"/>
          </a:xfrm>
          <a:prstGeom prst="rect">
            <a:avLst/>
          </a:prstGeom>
          <a:noFill/>
        </p:spPr>
        <p:txBody>
          <a:bodyPr wrap="square" rtlCol="0">
            <a:spAutoFit/>
          </a:bodyPr>
          <a:lstStyle/>
          <a:p>
            <a:pPr algn="ctr"/>
            <a:r>
              <a:rPr lang="en-US" dirty="0"/>
              <a:t>SanidadAnimal</a:t>
            </a:r>
          </a:p>
        </p:txBody>
      </p:sp>
      <p:sp>
        <p:nvSpPr>
          <p:cNvPr id="2" name="Flowchart: Connector 1">
            <a:extLst>
              <a:ext uri="{FF2B5EF4-FFF2-40B4-BE49-F238E27FC236}">
                <a16:creationId xmlns:a16="http://schemas.microsoft.com/office/drawing/2014/main" id="{1CD7073C-AEB0-C871-57FD-88C541CF2CA0}"/>
              </a:ext>
            </a:extLst>
          </p:cNvPr>
          <p:cNvSpPr/>
          <p:nvPr/>
        </p:nvSpPr>
        <p:spPr>
          <a:xfrm>
            <a:off x="7488221" y="3187760"/>
            <a:ext cx="2659829" cy="2606006"/>
          </a:xfrm>
          <a:prstGeom prst="flowChartConnector">
            <a:avLst/>
          </a:prstGeom>
          <a:solidFill>
            <a:schemeClr val="accent4">
              <a:lumMod val="60000"/>
              <a:lumOff val="40000"/>
              <a:alpha val="20000"/>
            </a:schemeClr>
          </a:solidFill>
          <a:ln>
            <a:solidFill>
              <a:schemeClr val="accent4">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Connector 4">
            <a:extLst>
              <a:ext uri="{FF2B5EF4-FFF2-40B4-BE49-F238E27FC236}">
                <a16:creationId xmlns:a16="http://schemas.microsoft.com/office/drawing/2014/main" id="{5F661AC4-C4EE-524C-1954-7B35CE376B82}"/>
              </a:ext>
            </a:extLst>
          </p:cNvPr>
          <p:cNvSpPr/>
          <p:nvPr/>
        </p:nvSpPr>
        <p:spPr>
          <a:xfrm>
            <a:off x="9186645" y="3212310"/>
            <a:ext cx="2659829" cy="2606006"/>
          </a:xfrm>
          <a:prstGeom prst="flowChartConnector">
            <a:avLst/>
          </a:prstGeom>
          <a:solidFill>
            <a:schemeClr val="accent5">
              <a:lumMod val="75000"/>
              <a:alpha val="20000"/>
            </a:schemeClr>
          </a:solidFill>
          <a:ln>
            <a:solidFill>
              <a:schemeClr val="accent5">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 name="Flowchart: Connector 5">
            <a:extLst>
              <a:ext uri="{FF2B5EF4-FFF2-40B4-BE49-F238E27FC236}">
                <a16:creationId xmlns:a16="http://schemas.microsoft.com/office/drawing/2014/main" id="{4402DB1C-501B-5404-7AFF-466929B8E63F}"/>
              </a:ext>
            </a:extLst>
          </p:cNvPr>
          <p:cNvSpPr/>
          <p:nvPr/>
        </p:nvSpPr>
        <p:spPr>
          <a:xfrm>
            <a:off x="8355195" y="1884757"/>
            <a:ext cx="2659829" cy="2606006"/>
          </a:xfrm>
          <a:prstGeom prst="flowChartConnector">
            <a:avLst/>
          </a:prstGeom>
          <a:solidFill>
            <a:schemeClr val="accent6">
              <a:lumMod val="75000"/>
              <a:alpha val="2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Deciduous tree with solid fill">
            <a:extLst>
              <a:ext uri="{FF2B5EF4-FFF2-40B4-BE49-F238E27FC236}">
                <a16:creationId xmlns:a16="http://schemas.microsoft.com/office/drawing/2014/main" id="{CCFA8168-7987-6570-3007-9E58DA16D6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31603" y="2564209"/>
            <a:ext cx="886610" cy="868669"/>
          </a:xfrm>
          <a:prstGeom prst="rect">
            <a:avLst/>
          </a:prstGeom>
        </p:spPr>
      </p:pic>
      <p:pic>
        <p:nvPicPr>
          <p:cNvPr id="8" name="Graphic 7" descr="Man with solid fill">
            <a:extLst>
              <a:ext uri="{FF2B5EF4-FFF2-40B4-BE49-F238E27FC236}">
                <a16:creationId xmlns:a16="http://schemas.microsoft.com/office/drawing/2014/main" id="{044568BF-B8C1-DEF4-E6EC-11F04BC63FC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12280" y="4329922"/>
            <a:ext cx="886610" cy="868669"/>
          </a:xfrm>
          <a:prstGeom prst="rect">
            <a:avLst/>
          </a:prstGeom>
        </p:spPr>
      </p:pic>
      <p:pic>
        <p:nvPicPr>
          <p:cNvPr id="9" name="Graphic 8" descr="Woman with solid fill">
            <a:extLst>
              <a:ext uri="{FF2B5EF4-FFF2-40B4-BE49-F238E27FC236}">
                <a16:creationId xmlns:a16="http://schemas.microsoft.com/office/drawing/2014/main" id="{DE8B6DFC-DE22-1D11-7690-B83D2DB3528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75169" y="4341530"/>
            <a:ext cx="886610" cy="868669"/>
          </a:xfrm>
          <a:prstGeom prst="rect">
            <a:avLst/>
          </a:prstGeom>
        </p:spPr>
      </p:pic>
      <p:pic>
        <p:nvPicPr>
          <p:cNvPr id="10" name="Graphic 9" descr="Duck with solid fill">
            <a:extLst>
              <a:ext uri="{FF2B5EF4-FFF2-40B4-BE49-F238E27FC236}">
                <a16:creationId xmlns:a16="http://schemas.microsoft.com/office/drawing/2014/main" id="{339CE092-6DDE-9096-3C41-E1A9D83C8CF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701890" y="4341530"/>
            <a:ext cx="886610" cy="868669"/>
          </a:xfrm>
          <a:prstGeom prst="rect">
            <a:avLst/>
          </a:prstGeom>
        </p:spPr>
      </p:pic>
      <p:sp>
        <p:nvSpPr>
          <p:cNvPr id="11" name="TextBox 10">
            <a:extLst>
              <a:ext uri="{FF2B5EF4-FFF2-40B4-BE49-F238E27FC236}">
                <a16:creationId xmlns:a16="http://schemas.microsoft.com/office/drawing/2014/main" id="{16676C87-56C8-D2F5-CE5C-1676D8C08ED0}"/>
              </a:ext>
            </a:extLst>
          </p:cNvPr>
          <p:cNvSpPr txBox="1"/>
          <p:nvPr/>
        </p:nvSpPr>
        <p:spPr>
          <a:xfrm>
            <a:off x="8846789" y="2014728"/>
            <a:ext cx="1656239" cy="646331"/>
          </a:xfrm>
          <a:prstGeom prst="rect">
            <a:avLst/>
          </a:prstGeom>
          <a:noFill/>
        </p:spPr>
        <p:txBody>
          <a:bodyPr wrap="square" rtlCol="0">
            <a:spAutoFit/>
          </a:bodyPr>
          <a:lstStyle/>
          <a:p>
            <a:pPr algn="ctr"/>
            <a:r>
              <a:rPr lang="en-US" dirty="0"/>
              <a:t>Salud Ambiental</a:t>
            </a:r>
          </a:p>
        </p:txBody>
      </p:sp>
      <p:sp>
        <p:nvSpPr>
          <p:cNvPr id="12" name="TextBox 11">
            <a:extLst>
              <a:ext uri="{FF2B5EF4-FFF2-40B4-BE49-F238E27FC236}">
                <a16:creationId xmlns:a16="http://schemas.microsoft.com/office/drawing/2014/main" id="{B7B16544-E6C4-24F6-941D-CA319F6555FE}"/>
              </a:ext>
            </a:extLst>
          </p:cNvPr>
          <p:cNvSpPr txBox="1"/>
          <p:nvPr/>
        </p:nvSpPr>
        <p:spPr>
          <a:xfrm>
            <a:off x="7592182" y="3730224"/>
            <a:ext cx="1118042" cy="646331"/>
          </a:xfrm>
          <a:prstGeom prst="rect">
            <a:avLst/>
          </a:prstGeom>
          <a:noFill/>
        </p:spPr>
        <p:txBody>
          <a:bodyPr wrap="square" rtlCol="0">
            <a:spAutoFit/>
          </a:bodyPr>
          <a:lstStyle/>
          <a:p>
            <a:pPr algn="ctr"/>
            <a:r>
              <a:rPr lang="en-US" dirty="0"/>
              <a:t>Salud Humana</a:t>
            </a:r>
          </a:p>
        </p:txBody>
      </p:sp>
      <p:sp>
        <p:nvSpPr>
          <p:cNvPr id="14" name="TextBox 13">
            <a:extLst>
              <a:ext uri="{FF2B5EF4-FFF2-40B4-BE49-F238E27FC236}">
                <a16:creationId xmlns:a16="http://schemas.microsoft.com/office/drawing/2014/main" id="{0A9E8EBA-B1D3-FF0E-8350-A953FBAB6AB1}"/>
              </a:ext>
            </a:extLst>
          </p:cNvPr>
          <p:cNvSpPr txBox="1"/>
          <p:nvPr/>
        </p:nvSpPr>
        <p:spPr>
          <a:xfrm>
            <a:off x="9249470" y="3604730"/>
            <a:ext cx="885179" cy="923330"/>
          </a:xfrm>
          <a:prstGeom prst="rect">
            <a:avLst/>
          </a:prstGeom>
          <a:noFill/>
        </p:spPr>
        <p:txBody>
          <a:bodyPr wrap="square" lIns="91440" tIns="45720" rIns="91440" bIns="45720" rtlCol="0" anchor="t">
            <a:spAutoFit/>
          </a:bodyPr>
          <a:lstStyle/>
          <a:p>
            <a:pPr algn="ctr"/>
            <a:r>
              <a:rPr lang="en-US" dirty="0"/>
              <a:t>Una</a:t>
            </a:r>
          </a:p>
          <a:p>
            <a:pPr algn="ctr"/>
            <a:r>
              <a:rPr lang="en-US" dirty="0"/>
              <a:t>Sola Salud</a:t>
            </a:r>
          </a:p>
        </p:txBody>
      </p:sp>
    </p:spTree>
    <p:extLst>
      <p:ext uri="{BB962C8B-B14F-4D97-AF65-F5344CB8AC3E}">
        <p14:creationId xmlns:p14="http://schemas.microsoft.com/office/powerpoint/2010/main" val="34549297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BB9EF15-ED0E-7F20-7E90-3E0DD03E19AA}"/>
              </a:ext>
            </a:extLst>
          </p:cNvPr>
          <p:cNvSpPr>
            <a:spLocks noGrp="1"/>
          </p:cNvSpPr>
          <p:nvPr>
            <p:ph sz="half" idx="2"/>
          </p:nvPr>
        </p:nvSpPr>
        <p:spPr/>
        <p:txBody>
          <a:bodyPr lIns="91440" tIns="45720" rIns="91440" bIns="45720" anchor="t"/>
          <a:lstStyle/>
          <a:p>
            <a:pPr>
              <a:buClr>
                <a:srgbClr val="001402"/>
              </a:buClr>
            </a:pPr>
            <a:r>
              <a:rPr lang="es-GT" dirty="0">
                <a:cs typeface="Arial"/>
              </a:rPr>
              <a:t>Definir el enfoque de Una Sola Salud</a:t>
            </a:r>
          </a:p>
          <a:p>
            <a:pPr>
              <a:buClr>
                <a:srgbClr val="001402"/>
              </a:buClr>
            </a:pPr>
            <a:r>
              <a:rPr lang="es-GT" dirty="0">
                <a:cs typeface="Arial"/>
              </a:rPr>
              <a:t>Explicar la importancia de utilizar el enfoque Una Sola Salud</a:t>
            </a:r>
          </a:p>
          <a:p>
            <a:pPr>
              <a:buClr>
                <a:srgbClr val="001402"/>
              </a:buClr>
            </a:pPr>
            <a:r>
              <a:rPr lang="es-GT" dirty="0">
                <a:cs typeface="Arial"/>
              </a:rPr>
              <a:t>Examinar el Plan de Acción Conjunto de Una Sola Salud</a:t>
            </a:r>
          </a:p>
          <a:p>
            <a:pPr>
              <a:buClr>
                <a:srgbClr val="001402"/>
              </a:buClr>
            </a:pPr>
            <a:r>
              <a:rPr lang="es-GT" dirty="0">
                <a:cs typeface="Arial"/>
              </a:rPr>
              <a:t>Identificar a los principales actores en el enfoque de Una Sola Salud</a:t>
            </a:r>
          </a:p>
        </p:txBody>
      </p:sp>
      <p:sp>
        <p:nvSpPr>
          <p:cNvPr id="3" name="Title 2">
            <a:extLst>
              <a:ext uri="{FF2B5EF4-FFF2-40B4-BE49-F238E27FC236}">
                <a16:creationId xmlns:a16="http://schemas.microsoft.com/office/drawing/2014/main" id="{FE70FC3D-8CEA-77AE-C811-6AD3DCA98726}"/>
              </a:ext>
            </a:extLst>
          </p:cNvPr>
          <p:cNvSpPr>
            <a:spLocks noGrp="1"/>
          </p:cNvSpPr>
          <p:nvPr>
            <p:ph type="title"/>
          </p:nvPr>
        </p:nvSpPr>
        <p:spPr/>
        <p:txBody>
          <a:bodyPr/>
          <a:lstStyle/>
          <a:p>
            <a:r>
              <a:rPr lang="en-US" dirty="0">
                <a:latin typeface="Franklin Gothic Medium" panose="020B0603020102020204" pitchFamily="34" charset="0"/>
              </a:rPr>
              <a:t>Revisión de los objetivos</a:t>
            </a:r>
            <a:endParaRPr lang="en-US" sz="4800" dirty="0">
              <a:latin typeface="Franklin Gothic Medium" panose="020B0603020102020204" pitchFamily="34" charset="0"/>
            </a:endParaRPr>
          </a:p>
        </p:txBody>
      </p:sp>
    </p:spTree>
    <p:extLst>
      <p:ext uri="{BB962C8B-B14F-4D97-AF65-F5344CB8AC3E}">
        <p14:creationId xmlns:p14="http://schemas.microsoft.com/office/powerpoint/2010/main" val="4256265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9721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BB9EF15-ED0E-7F20-7E90-3E0DD03E19AA}"/>
              </a:ext>
            </a:extLst>
          </p:cNvPr>
          <p:cNvSpPr>
            <a:spLocks noGrp="1"/>
          </p:cNvSpPr>
          <p:nvPr>
            <p:ph sz="half" idx="2"/>
          </p:nvPr>
        </p:nvSpPr>
        <p:spPr>
          <a:xfrm>
            <a:off x="838200" y="1478857"/>
            <a:ext cx="10434403" cy="4639309"/>
          </a:xfrm>
        </p:spPr>
        <p:txBody>
          <a:bodyPr lIns="91440" tIns="45720" rIns="91440" bIns="45720" anchor="t"/>
          <a:lstStyle/>
          <a:p>
            <a:pPr marL="0" indent="0">
              <a:buNone/>
            </a:pPr>
            <a:r>
              <a:rPr lang="es-GT" dirty="0">
                <a:cs typeface="Arial"/>
              </a:rPr>
              <a:t>Al final de esta sesión, será capaz de:</a:t>
            </a:r>
          </a:p>
          <a:p>
            <a:pPr marL="457200" indent="-457200">
              <a:buClr>
                <a:srgbClr val="001402"/>
              </a:buClr>
              <a:buFont typeface="Arial" panose="020B0604020202020204" pitchFamily="34" charset="0"/>
              <a:buChar char="•"/>
            </a:pPr>
            <a:r>
              <a:rPr lang="es-GT" b="0" dirty="0">
                <a:cs typeface="Arial"/>
              </a:rPr>
              <a:t>Definir el enfoque Una Sola Salud</a:t>
            </a:r>
          </a:p>
          <a:p>
            <a:pPr marL="457200" indent="-457200">
              <a:buClr>
                <a:srgbClr val="001402"/>
              </a:buClr>
              <a:buFont typeface="Arial" panose="020B0604020202020204" pitchFamily="34" charset="0"/>
              <a:buChar char="•"/>
            </a:pPr>
            <a:r>
              <a:rPr lang="es-GT" b="0" dirty="0">
                <a:cs typeface="Arial"/>
              </a:rPr>
              <a:t>Explicar la importancia de utilizar el enfoque Una Sola Salud</a:t>
            </a:r>
          </a:p>
          <a:p>
            <a:pPr marL="457200" indent="-457200">
              <a:buClr>
                <a:srgbClr val="001402"/>
              </a:buClr>
              <a:buFont typeface="Arial" panose="020B0604020202020204" pitchFamily="34" charset="0"/>
              <a:buChar char="•"/>
            </a:pPr>
            <a:r>
              <a:rPr lang="es-GT" b="0" dirty="0">
                <a:cs typeface="Arial"/>
              </a:rPr>
              <a:t>Examinar el Plan de Acción Conjunto de Una Sola Salud</a:t>
            </a:r>
          </a:p>
          <a:p>
            <a:pPr marL="457200" indent="-457200">
              <a:buClr>
                <a:srgbClr val="001402"/>
              </a:buClr>
              <a:buFont typeface="Arial" panose="020B0604020202020204" pitchFamily="34" charset="0"/>
              <a:buChar char="•"/>
            </a:pPr>
            <a:r>
              <a:rPr lang="es-GT" b="0" dirty="0">
                <a:cs typeface="Arial"/>
              </a:rPr>
              <a:t>Identificar a los socios clave en la práctica del enfoque de Una Sola Salud</a:t>
            </a:r>
          </a:p>
        </p:txBody>
      </p:sp>
    </p:spTree>
    <p:extLst>
      <p:ext uri="{BB962C8B-B14F-4D97-AF65-F5344CB8AC3E}">
        <p14:creationId xmlns:p14="http://schemas.microsoft.com/office/powerpoint/2010/main" val="582202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9A83856-C1EE-D368-E8FA-7447DD1F1C1F}"/>
              </a:ext>
            </a:extLst>
          </p:cNvPr>
          <p:cNvSpPr>
            <a:spLocks noGrp="1"/>
          </p:cNvSpPr>
          <p:nvPr>
            <p:ph type="body" sz="quarter" idx="16"/>
          </p:nvPr>
        </p:nvSpPr>
        <p:spPr>
          <a:xfrm>
            <a:off x="4869179" y="6332433"/>
            <a:ext cx="4669367" cy="172824"/>
          </a:xfrm>
        </p:spPr>
        <p:txBody>
          <a:bodyPr/>
          <a:lstStyle/>
          <a:p>
            <a:pPr marL="0" lvl="0" indent="0" rtl="0">
              <a:spcBef>
                <a:spcPts val="0"/>
              </a:spcBef>
              <a:spcAft>
                <a:spcPts val="0"/>
              </a:spcAft>
              <a:buNone/>
            </a:pPr>
            <a:r>
              <a:rPr lang="es-ES" sz="1200" u="sng" dirty="0">
                <a:solidFill>
                  <a:schemeClr val="hlink"/>
                </a:solidFill>
                <a:ea typeface="Calibri"/>
                <a:cs typeface="Calibri"/>
                <a:sym typeface="Calibri"/>
                <a:hlinkClick r:id="rId3"/>
              </a:rPr>
              <a:t>OIE - Organización Mundial de Sanidad Animal</a:t>
            </a:r>
            <a:endParaRPr lang="es-ES" sz="1200" dirty="0">
              <a:ea typeface="Calibri"/>
              <a:cs typeface="Calibri"/>
              <a:sym typeface="Calibri"/>
            </a:endParaRPr>
          </a:p>
          <a:p>
            <a:pPr marL="0" lvl="0" indent="0" rtl="0">
              <a:spcBef>
                <a:spcPts val="0"/>
              </a:spcBef>
              <a:spcAft>
                <a:spcPts val="0"/>
              </a:spcAft>
              <a:buNone/>
            </a:pPr>
            <a:r>
              <a:rPr lang="es-ES" sz="1200" u="sng" dirty="0">
                <a:solidFill>
                  <a:schemeClr val="hlink"/>
                </a:solidFill>
                <a:ea typeface="Calibri"/>
                <a:cs typeface="Calibri"/>
                <a:sym typeface="Calibri"/>
                <a:hlinkClick r:id="rId4"/>
              </a:rPr>
              <a:t>Una sola salud (who.int)</a:t>
            </a:r>
            <a:endParaRPr lang="es-ES" sz="1200" dirty="0">
              <a:ea typeface="Calibri"/>
              <a:cs typeface="Calibri"/>
              <a:sym typeface="Calibri"/>
            </a:endParaRPr>
          </a:p>
          <a:p>
            <a:endParaRPr lang="es-ES" dirty="0"/>
          </a:p>
        </p:txBody>
      </p:sp>
      <p:sp>
        <p:nvSpPr>
          <p:cNvPr id="5" name="TextBox 4">
            <a:extLst>
              <a:ext uri="{FF2B5EF4-FFF2-40B4-BE49-F238E27FC236}">
                <a16:creationId xmlns:a16="http://schemas.microsoft.com/office/drawing/2014/main" id="{A0FD2478-38A4-146F-CBB2-01386E8F35DC}"/>
              </a:ext>
            </a:extLst>
          </p:cNvPr>
          <p:cNvSpPr txBox="1"/>
          <p:nvPr/>
        </p:nvSpPr>
        <p:spPr>
          <a:xfrm>
            <a:off x="927762" y="1695295"/>
            <a:ext cx="3455552" cy="1323439"/>
          </a:xfrm>
          <a:prstGeom prst="rect">
            <a:avLst/>
          </a:prstGeom>
          <a:noFill/>
        </p:spPr>
        <p:txBody>
          <a:bodyPr wrap="square">
            <a:spAutoFit/>
          </a:bodyPr>
          <a:lstStyle/>
          <a:p>
            <a:pPr algn="ctr"/>
            <a:r>
              <a:rPr lang="es-ES" sz="2000" dirty="0"/>
              <a:t>La salud humana y las enfermedades están relacionadas con la salud de los animales y el ambiente</a:t>
            </a:r>
          </a:p>
        </p:txBody>
      </p:sp>
      <p:sp>
        <p:nvSpPr>
          <p:cNvPr id="7" name="TextBox 6">
            <a:extLst>
              <a:ext uri="{FF2B5EF4-FFF2-40B4-BE49-F238E27FC236}">
                <a16:creationId xmlns:a16="http://schemas.microsoft.com/office/drawing/2014/main" id="{A8FA9899-722E-BD36-44EB-7AB1F8A7768C}"/>
              </a:ext>
            </a:extLst>
          </p:cNvPr>
          <p:cNvSpPr txBox="1"/>
          <p:nvPr/>
        </p:nvSpPr>
        <p:spPr>
          <a:xfrm>
            <a:off x="745370" y="3591812"/>
            <a:ext cx="3355233" cy="1323439"/>
          </a:xfrm>
          <a:prstGeom prst="rect">
            <a:avLst/>
          </a:prstGeom>
          <a:noFill/>
        </p:spPr>
        <p:txBody>
          <a:bodyPr wrap="square">
            <a:spAutoFit/>
          </a:bodyPr>
          <a:lstStyle/>
          <a:p>
            <a:pPr algn="ctr"/>
            <a:r>
              <a:rPr lang="es-ES" sz="2000" dirty="0"/>
              <a:t>3 de cada 4 enfermedades infecciosas emergentes son transmisibles de animales a humanos (</a:t>
            </a:r>
            <a:r>
              <a:rPr lang="es-ES" sz="2000" i="1" dirty="0"/>
              <a:t>zoonóticas</a:t>
            </a:r>
            <a:r>
              <a:rPr lang="es-ES" sz="2000" dirty="0"/>
              <a:t>)</a:t>
            </a:r>
          </a:p>
        </p:txBody>
      </p:sp>
      <p:sp>
        <p:nvSpPr>
          <p:cNvPr id="9" name="TextBox 8">
            <a:extLst>
              <a:ext uri="{FF2B5EF4-FFF2-40B4-BE49-F238E27FC236}">
                <a16:creationId xmlns:a16="http://schemas.microsoft.com/office/drawing/2014/main" id="{FBA4F78D-AE7A-8796-6D2A-4E572593BDE6}"/>
              </a:ext>
            </a:extLst>
          </p:cNvPr>
          <p:cNvSpPr txBox="1"/>
          <p:nvPr/>
        </p:nvSpPr>
        <p:spPr>
          <a:xfrm>
            <a:off x="4060965" y="4885075"/>
            <a:ext cx="4070069" cy="1015663"/>
          </a:xfrm>
          <a:prstGeom prst="rect">
            <a:avLst/>
          </a:prstGeom>
          <a:noFill/>
        </p:spPr>
        <p:txBody>
          <a:bodyPr wrap="square">
            <a:spAutoFit/>
          </a:bodyPr>
          <a:lstStyle/>
          <a:p>
            <a:pPr algn="ctr"/>
            <a:r>
              <a:rPr lang="es-ES" sz="2000" dirty="0"/>
              <a:t>Humanos y animales comparten orígenes y desarrollo de </a:t>
            </a:r>
            <a:br>
              <a:rPr lang="es-ES" sz="2000" dirty="0"/>
            </a:br>
            <a:r>
              <a:rPr lang="es-ES" sz="2000" dirty="0"/>
              <a:t>enfermedades, similares</a:t>
            </a:r>
          </a:p>
        </p:txBody>
      </p:sp>
      <p:sp>
        <p:nvSpPr>
          <p:cNvPr id="11" name="TextBox 10">
            <a:extLst>
              <a:ext uri="{FF2B5EF4-FFF2-40B4-BE49-F238E27FC236}">
                <a16:creationId xmlns:a16="http://schemas.microsoft.com/office/drawing/2014/main" id="{451C7AA9-F977-9441-2A2D-67FF7C1D2339}"/>
              </a:ext>
            </a:extLst>
          </p:cNvPr>
          <p:cNvSpPr txBox="1"/>
          <p:nvPr/>
        </p:nvSpPr>
        <p:spPr>
          <a:xfrm>
            <a:off x="7837715" y="1695295"/>
            <a:ext cx="3875314" cy="1323439"/>
          </a:xfrm>
          <a:prstGeom prst="rect">
            <a:avLst/>
          </a:prstGeom>
          <a:noFill/>
        </p:spPr>
        <p:txBody>
          <a:bodyPr wrap="square">
            <a:spAutoFit/>
          </a:bodyPr>
          <a:lstStyle/>
          <a:p>
            <a:pPr algn="ctr"/>
            <a:r>
              <a:rPr lang="es-ES" sz="2000" dirty="0"/>
              <a:t>Un solo sector u organización sanitaria no puede responder adecuadamente, por sí solo, a amenazas a la salud pública</a:t>
            </a:r>
          </a:p>
        </p:txBody>
      </p:sp>
      <p:sp>
        <p:nvSpPr>
          <p:cNvPr id="13" name="TextBox 12">
            <a:extLst>
              <a:ext uri="{FF2B5EF4-FFF2-40B4-BE49-F238E27FC236}">
                <a16:creationId xmlns:a16="http://schemas.microsoft.com/office/drawing/2014/main" id="{2302FF98-4B9A-031D-CE4E-15828D42DEAB}"/>
              </a:ext>
            </a:extLst>
          </p:cNvPr>
          <p:cNvSpPr txBox="1"/>
          <p:nvPr/>
        </p:nvSpPr>
        <p:spPr>
          <a:xfrm>
            <a:off x="7852230" y="3591812"/>
            <a:ext cx="4034970" cy="1323439"/>
          </a:xfrm>
          <a:prstGeom prst="rect">
            <a:avLst/>
          </a:prstGeom>
          <a:noFill/>
        </p:spPr>
        <p:txBody>
          <a:bodyPr wrap="square">
            <a:spAutoFit/>
          </a:bodyPr>
          <a:lstStyle/>
          <a:p>
            <a:pPr algn="ctr"/>
            <a:r>
              <a:rPr lang="es-ES" sz="2000" dirty="0"/>
              <a:t>La vigilancia y la respuesta integradas de salud pública informan las decisiones de todos </a:t>
            </a:r>
            <a:br>
              <a:rPr lang="es-ES" sz="2000" dirty="0"/>
            </a:br>
            <a:r>
              <a:rPr lang="es-ES" sz="2000" dirty="0"/>
              <a:t>los sectores</a:t>
            </a:r>
          </a:p>
        </p:txBody>
      </p:sp>
      <p:pic>
        <p:nvPicPr>
          <p:cNvPr id="1026" name="Picture 2" descr="We must take a One Health approach to improve human pandemic infection  control - The BMJ">
            <a:extLst>
              <a:ext uri="{FF2B5EF4-FFF2-40B4-BE49-F238E27FC236}">
                <a16:creationId xmlns:a16="http://schemas.microsoft.com/office/drawing/2014/main" id="{947C4734-91CB-92E8-135E-8E7CB33EDD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3702" y="1913691"/>
            <a:ext cx="3524596" cy="2286566"/>
          </a:xfrm>
          <a:prstGeom prst="rect">
            <a:avLst/>
          </a:prstGeom>
          <a:noFill/>
          <a:extLst>
            <a:ext uri="{909E8E84-426E-40DD-AFC4-6F175D3DCCD1}">
              <a14:hiddenFill xmlns:a14="http://schemas.microsoft.com/office/drawing/2010/main">
                <a:solidFill>
                  <a:srgbClr val="FFFFFF"/>
                </a:solidFill>
              </a14:hiddenFill>
            </a:ext>
          </a:extLst>
        </p:spPr>
      </p:pic>
      <p:sp>
        <p:nvSpPr>
          <p:cNvPr id="3" name="Title 4">
            <a:extLst>
              <a:ext uri="{FF2B5EF4-FFF2-40B4-BE49-F238E27FC236}">
                <a16:creationId xmlns:a16="http://schemas.microsoft.com/office/drawing/2014/main" id="{DB336D49-88D8-3792-172B-D2C02D4E7320}"/>
              </a:ext>
            </a:extLst>
          </p:cNvPr>
          <p:cNvSpPr>
            <a:spLocks noGrp="1"/>
          </p:cNvSpPr>
          <p:nvPr>
            <p:ph type="title"/>
          </p:nvPr>
        </p:nvSpPr>
        <p:spPr>
          <a:xfrm>
            <a:off x="838200" y="0"/>
            <a:ext cx="9752215" cy="1257300"/>
          </a:xfrm>
        </p:spPr>
        <p:txBody>
          <a:bodyPr/>
          <a:lstStyle/>
          <a:p>
            <a:r>
              <a:rPr lang="en-US" dirty="0"/>
              <a:t>¿Por qué promover el enfoque Una </a:t>
            </a:r>
            <a:br>
              <a:rPr lang="en-US" dirty="0"/>
            </a:br>
            <a:r>
              <a:rPr lang="en-US" dirty="0"/>
              <a:t>Sola Salud?</a:t>
            </a:r>
          </a:p>
        </p:txBody>
      </p:sp>
    </p:spTree>
    <p:extLst>
      <p:ext uri="{BB962C8B-B14F-4D97-AF65-F5344CB8AC3E}">
        <p14:creationId xmlns:p14="http://schemas.microsoft.com/office/powerpoint/2010/main" val="136580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02828A59-DCCB-C6E6-740F-C5EF29B5B1DB}"/>
              </a:ext>
            </a:extLst>
          </p:cNvPr>
          <p:cNvSpPr/>
          <p:nvPr/>
        </p:nvSpPr>
        <p:spPr>
          <a:xfrm>
            <a:off x="788259" y="1951541"/>
            <a:ext cx="5446218" cy="2320217"/>
          </a:xfrm>
          <a:prstGeom prst="roundRect">
            <a:avLst/>
          </a:prstGeom>
          <a:noFill/>
          <a:ln w="76200">
            <a:solidFill>
              <a:srgbClr val="0094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B12CD857-D2F3-4742-7BDD-647567E093FB}"/>
              </a:ext>
            </a:extLst>
          </p:cNvPr>
          <p:cNvSpPr txBox="1"/>
          <p:nvPr/>
        </p:nvSpPr>
        <p:spPr>
          <a:xfrm>
            <a:off x="2798709" y="1316887"/>
            <a:ext cx="6933489" cy="584775"/>
          </a:xfrm>
          <a:prstGeom prst="rect">
            <a:avLst/>
          </a:prstGeom>
          <a:noFill/>
        </p:spPr>
        <p:txBody>
          <a:bodyPr wrap="square">
            <a:spAutoFit/>
          </a:bodyPr>
          <a:lstStyle/>
          <a:p>
            <a:pPr algn="ctr"/>
            <a:r>
              <a:rPr lang="en-US" sz="3200" b="1" i="0" dirty="0">
                <a:solidFill>
                  <a:srgbClr val="202020"/>
                </a:solidFill>
                <a:effectLst/>
                <a:cs typeface="Arial" panose="020B0604020202020204" pitchFamily="34" charset="0"/>
              </a:rPr>
              <a:t>Un enfoque </a:t>
            </a:r>
            <a:r>
              <a:rPr lang="en-US" sz="3200" b="1" i="0" dirty="0">
                <a:effectLst/>
                <a:cs typeface="Arial" panose="020B0604020202020204" pitchFamily="34" charset="0"/>
              </a:rPr>
              <a:t>integrado unificador</a:t>
            </a:r>
            <a:endParaRPr lang="en-US" sz="3200" b="1" dirty="0"/>
          </a:p>
        </p:txBody>
      </p:sp>
      <p:sp>
        <p:nvSpPr>
          <p:cNvPr id="35" name="TextBox 34">
            <a:extLst>
              <a:ext uri="{FF2B5EF4-FFF2-40B4-BE49-F238E27FC236}">
                <a16:creationId xmlns:a16="http://schemas.microsoft.com/office/drawing/2014/main" id="{A7E865FB-619E-99A9-AA4B-BE24C3B1FF1C}"/>
              </a:ext>
            </a:extLst>
          </p:cNvPr>
          <p:cNvSpPr txBox="1"/>
          <p:nvPr/>
        </p:nvSpPr>
        <p:spPr>
          <a:xfrm>
            <a:off x="845169" y="1999114"/>
            <a:ext cx="5389373" cy="2309322"/>
          </a:xfrm>
          <a:prstGeom prst="rect">
            <a:avLst/>
          </a:prstGeom>
          <a:noFill/>
          <a:ln w="47625">
            <a:noFill/>
          </a:ln>
        </p:spPr>
        <p:txBody>
          <a:bodyPr wrap="square" lIns="91440" tIns="45720" rIns="91440" bIns="45720" anchor="t">
            <a:spAutoFit/>
          </a:bodyPr>
          <a:lstStyle/>
          <a:p>
            <a:pPr algn="ctr"/>
            <a:r>
              <a:rPr lang="es-ES" sz="2400" i="0" dirty="0">
                <a:effectLst/>
                <a:cs typeface="Arial"/>
              </a:rPr>
              <a:t>La salud de seres humanos, </a:t>
            </a:r>
            <a:r>
              <a:rPr lang="es-ES" sz="2400" dirty="0">
                <a:cs typeface="Arial"/>
              </a:rPr>
              <a:t>animales domésticos</a:t>
            </a:r>
            <a:r>
              <a:rPr lang="es-ES" sz="2400" i="0" dirty="0">
                <a:effectLst/>
                <a:cs typeface="Arial"/>
              </a:rPr>
              <a:t> y </a:t>
            </a:r>
            <a:r>
              <a:rPr lang="es-ES" sz="2400" dirty="0">
                <a:cs typeface="Arial"/>
              </a:rPr>
              <a:t>silvestres</a:t>
            </a:r>
            <a:r>
              <a:rPr lang="es-ES" sz="2400" i="0" dirty="0">
                <a:effectLst/>
                <a:cs typeface="Arial"/>
              </a:rPr>
              <a:t>, plantas y el medioambiente en general, incluyendo ecosistemas, están estrechamente relacionados y </a:t>
            </a:r>
            <a:br>
              <a:rPr lang="es-ES" sz="2400" i="0" dirty="0">
                <a:effectLst/>
                <a:cs typeface="Arial"/>
              </a:rPr>
            </a:br>
            <a:r>
              <a:rPr lang="es-ES" sz="2400" i="0" dirty="0">
                <a:effectLst/>
                <a:cs typeface="Arial"/>
              </a:rPr>
              <a:t>son interdependientes</a:t>
            </a:r>
            <a:endParaRPr lang="es-ES" sz="2400" dirty="0">
              <a:cs typeface="Arial"/>
            </a:endParaRPr>
          </a:p>
        </p:txBody>
      </p:sp>
      <p:grpSp>
        <p:nvGrpSpPr>
          <p:cNvPr id="27" name="Grupo 26">
            <a:extLst>
              <a:ext uri="{FF2B5EF4-FFF2-40B4-BE49-F238E27FC236}">
                <a16:creationId xmlns:a16="http://schemas.microsoft.com/office/drawing/2014/main" id="{24307C33-01AA-2F73-18C8-B013D32A7D92}"/>
              </a:ext>
            </a:extLst>
          </p:cNvPr>
          <p:cNvGrpSpPr/>
          <p:nvPr/>
        </p:nvGrpSpPr>
        <p:grpSpPr>
          <a:xfrm>
            <a:off x="820410" y="4291429"/>
            <a:ext cx="10960616" cy="2490198"/>
            <a:chOff x="820410" y="4291429"/>
            <a:chExt cx="10960616" cy="2490198"/>
          </a:xfrm>
        </p:grpSpPr>
        <p:grpSp>
          <p:nvGrpSpPr>
            <p:cNvPr id="25" name="Grupo 24">
              <a:extLst>
                <a:ext uri="{FF2B5EF4-FFF2-40B4-BE49-F238E27FC236}">
                  <a16:creationId xmlns:a16="http://schemas.microsoft.com/office/drawing/2014/main" id="{D90AC695-DE0B-4C88-BDA3-FA5A5046282B}"/>
                </a:ext>
              </a:extLst>
            </p:cNvPr>
            <p:cNvGrpSpPr/>
            <p:nvPr/>
          </p:nvGrpSpPr>
          <p:grpSpPr>
            <a:xfrm>
              <a:off x="820410" y="4291429"/>
              <a:ext cx="10565563" cy="2490198"/>
              <a:chOff x="820410" y="4291429"/>
              <a:chExt cx="10565563" cy="2490198"/>
            </a:xfrm>
          </p:grpSpPr>
          <p:grpSp>
            <p:nvGrpSpPr>
              <p:cNvPr id="4" name="Group 3">
                <a:extLst>
                  <a:ext uri="{FF2B5EF4-FFF2-40B4-BE49-F238E27FC236}">
                    <a16:creationId xmlns:a16="http://schemas.microsoft.com/office/drawing/2014/main" id="{85D14399-726B-65AC-6DA2-DA513C96B74D}"/>
                  </a:ext>
                </a:extLst>
              </p:cNvPr>
              <p:cNvGrpSpPr/>
              <p:nvPr/>
            </p:nvGrpSpPr>
            <p:grpSpPr>
              <a:xfrm>
                <a:off x="820410" y="4391374"/>
                <a:ext cx="1775060" cy="2390253"/>
                <a:chOff x="206527" y="4361177"/>
                <a:chExt cx="1775060" cy="2390253"/>
              </a:xfrm>
            </p:grpSpPr>
            <p:sp>
              <p:nvSpPr>
                <p:cNvPr id="5" name="Freeform: Shape 4">
                  <a:extLst>
                    <a:ext uri="{FF2B5EF4-FFF2-40B4-BE49-F238E27FC236}">
                      <a16:creationId xmlns:a16="http://schemas.microsoft.com/office/drawing/2014/main" id="{BA7441BF-DB7E-B2EF-25A4-727E3E7E4B16}"/>
                    </a:ext>
                  </a:extLst>
                </p:cNvPr>
                <p:cNvSpPr/>
                <p:nvPr/>
              </p:nvSpPr>
              <p:spPr>
                <a:xfrm>
                  <a:off x="206527" y="4361177"/>
                  <a:ext cx="1775060" cy="2390253"/>
                </a:xfrm>
                <a:custGeom>
                  <a:avLst/>
                  <a:gdLst>
                    <a:gd name="connsiteX0" fmla="*/ 0 w 1775060"/>
                    <a:gd name="connsiteY0" fmla="*/ 177506 h 2390253"/>
                    <a:gd name="connsiteX1" fmla="*/ 177506 w 1775060"/>
                    <a:gd name="connsiteY1" fmla="*/ 0 h 2390253"/>
                    <a:gd name="connsiteX2" fmla="*/ 1597554 w 1775060"/>
                    <a:gd name="connsiteY2" fmla="*/ 0 h 2390253"/>
                    <a:gd name="connsiteX3" fmla="*/ 1775060 w 1775060"/>
                    <a:gd name="connsiteY3" fmla="*/ 177506 h 2390253"/>
                    <a:gd name="connsiteX4" fmla="*/ 1775060 w 1775060"/>
                    <a:gd name="connsiteY4" fmla="*/ 2212747 h 2390253"/>
                    <a:gd name="connsiteX5" fmla="*/ 1597554 w 1775060"/>
                    <a:gd name="connsiteY5" fmla="*/ 2390253 h 2390253"/>
                    <a:gd name="connsiteX6" fmla="*/ 177506 w 1775060"/>
                    <a:gd name="connsiteY6" fmla="*/ 2390253 h 2390253"/>
                    <a:gd name="connsiteX7" fmla="*/ 0 w 1775060"/>
                    <a:gd name="connsiteY7" fmla="*/ 2212747 h 2390253"/>
                    <a:gd name="connsiteX8" fmla="*/ 0 w 1775060"/>
                    <a:gd name="connsiteY8" fmla="*/ 177506 h 239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5060" h="2390253">
                      <a:moveTo>
                        <a:pt x="0" y="177506"/>
                      </a:moveTo>
                      <a:cubicBezTo>
                        <a:pt x="0" y="79472"/>
                        <a:pt x="79472" y="0"/>
                        <a:pt x="177506" y="0"/>
                      </a:cubicBezTo>
                      <a:lnTo>
                        <a:pt x="1597554" y="0"/>
                      </a:lnTo>
                      <a:cubicBezTo>
                        <a:pt x="1695588" y="0"/>
                        <a:pt x="1775060" y="79472"/>
                        <a:pt x="1775060" y="177506"/>
                      </a:cubicBezTo>
                      <a:lnTo>
                        <a:pt x="1775060" y="2212747"/>
                      </a:lnTo>
                      <a:cubicBezTo>
                        <a:pt x="1775060" y="2310781"/>
                        <a:pt x="1695588" y="2390253"/>
                        <a:pt x="1597554" y="2390253"/>
                      </a:cubicBezTo>
                      <a:lnTo>
                        <a:pt x="177506" y="2390253"/>
                      </a:lnTo>
                      <a:cubicBezTo>
                        <a:pt x="79472" y="2390253"/>
                        <a:pt x="0" y="2310781"/>
                        <a:pt x="0" y="2212747"/>
                      </a:cubicBezTo>
                      <a:lnTo>
                        <a:pt x="0" y="177506"/>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2240" tIns="1098341" rIns="142240" bIns="620291"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endParaRPr kumimoji="0" lang="es-E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Oval 5" descr="Medical">
                  <a:extLst>
                    <a:ext uri="{FF2B5EF4-FFF2-40B4-BE49-F238E27FC236}">
                      <a16:creationId xmlns:a16="http://schemas.microsoft.com/office/drawing/2014/main" id="{BDB6727D-7AC2-BAB2-3C61-168D78B179BF}"/>
                    </a:ext>
                  </a:extLst>
                </p:cNvPr>
                <p:cNvSpPr/>
                <p:nvPr/>
              </p:nvSpPr>
              <p:spPr>
                <a:xfrm>
                  <a:off x="696080" y="4444632"/>
                  <a:ext cx="795954" cy="795954"/>
                </a:xfrm>
                <a:prstGeom prst="ellipse">
                  <a:avLst/>
                </a:prstGeom>
                <a:no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schemeClr val="tx1"/>
                    </a:solidFill>
                    <a:effectLst/>
                    <a:uLnTx/>
                    <a:uFillTx/>
                    <a:latin typeface="Arial"/>
                    <a:ea typeface="+mn-ea"/>
                    <a:cs typeface="+mn-cs"/>
                  </a:endParaRPr>
                </a:p>
              </p:txBody>
            </p:sp>
            <p:pic>
              <p:nvPicPr>
                <p:cNvPr id="7" name="Graphic 6" descr="Medical">
                  <a:extLst>
                    <a:ext uri="{FF2B5EF4-FFF2-40B4-BE49-F238E27FC236}">
                      <a16:creationId xmlns:a16="http://schemas.microsoft.com/office/drawing/2014/main" id="{208D5492-9555-EAE5-BE4E-A0B8677F83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5955" y="4383261"/>
                  <a:ext cx="795954" cy="795954"/>
                </a:xfrm>
                <a:prstGeom prst="rect">
                  <a:avLst/>
                </a:prstGeom>
              </p:spPr>
            </p:pic>
          </p:grpSp>
          <p:grpSp>
            <p:nvGrpSpPr>
              <p:cNvPr id="8" name="Group 7">
                <a:extLst>
                  <a:ext uri="{FF2B5EF4-FFF2-40B4-BE49-F238E27FC236}">
                    <a16:creationId xmlns:a16="http://schemas.microsoft.com/office/drawing/2014/main" id="{7E3AF8CF-9DB3-5816-9C8F-CE3667123372}"/>
                  </a:ext>
                </a:extLst>
              </p:cNvPr>
              <p:cNvGrpSpPr/>
              <p:nvPr/>
            </p:nvGrpSpPr>
            <p:grpSpPr>
              <a:xfrm>
                <a:off x="2982700" y="4291429"/>
                <a:ext cx="1670523" cy="2249486"/>
                <a:chOff x="1985411" y="4436127"/>
                <a:chExt cx="1775060" cy="2390253"/>
              </a:xfrm>
            </p:grpSpPr>
            <p:sp>
              <p:nvSpPr>
                <p:cNvPr id="9" name="Freeform: Shape 8">
                  <a:extLst>
                    <a:ext uri="{FF2B5EF4-FFF2-40B4-BE49-F238E27FC236}">
                      <a16:creationId xmlns:a16="http://schemas.microsoft.com/office/drawing/2014/main" id="{EC33587A-3738-0890-C8F2-433AA134ECC8}"/>
                    </a:ext>
                  </a:extLst>
                </p:cNvPr>
                <p:cNvSpPr/>
                <p:nvPr/>
              </p:nvSpPr>
              <p:spPr>
                <a:xfrm>
                  <a:off x="1985411" y="4436127"/>
                  <a:ext cx="1775060" cy="2390253"/>
                </a:xfrm>
                <a:custGeom>
                  <a:avLst/>
                  <a:gdLst>
                    <a:gd name="connsiteX0" fmla="*/ 0 w 1775060"/>
                    <a:gd name="connsiteY0" fmla="*/ 177506 h 2390253"/>
                    <a:gd name="connsiteX1" fmla="*/ 177506 w 1775060"/>
                    <a:gd name="connsiteY1" fmla="*/ 0 h 2390253"/>
                    <a:gd name="connsiteX2" fmla="*/ 1597554 w 1775060"/>
                    <a:gd name="connsiteY2" fmla="*/ 0 h 2390253"/>
                    <a:gd name="connsiteX3" fmla="*/ 1775060 w 1775060"/>
                    <a:gd name="connsiteY3" fmla="*/ 177506 h 2390253"/>
                    <a:gd name="connsiteX4" fmla="*/ 1775060 w 1775060"/>
                    <a:gd name="connsiteY4" fmla="*/ 2212747 h 2390253"/>
                    <a:gd name="connsiteX5" fmla="*/ 1597554 w 1775060"/>
                    <a:gd name="connsiteY5" fmla="*/ 2390253 h 2390253"/>
                    <a:gd name="connsiteX6" fmla="*/ 177506 w 1775060"/>
                    <a:gd name="connsiteY6" fmla="*/ 2390253 h 2390253"/>
                    <a:gd name="connsiteX7" fmla="*/ 0 w 1775060"/>
                    <a:gd name="connsiteY7" fmla="*/ 2212747 h 2390253"/>
                    <a:gd name="connsiteX8" fmla="*/ 0 w 1775060"/>
                    <a:gd name="connsiteY8" fmla="*/ 177506 h 239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5060" h="2390253">
                      <a:moveTo>
                        <a:pt x="0" y="177506"/>
                      </a:moveTo>
                      <a:cubicBezTo>
                        <a:pt x="0" y="79472"/>
                        <a:pt x="79472" y="0"/>
                        <a:pt x="177506" y="0"/>
                      </a:cubicBezTo>
                      <a:lnTo>
                        <a:pt x="1597554" y="0"/>
                      </a:lnTo>
                      <a:cubicBezTo>
                        <a:pt x="1695588" y="0"/>
                        <a:pt x="1775060" y="79472"/>
                        <a:pt x="1775060" y="177506"/>
                      </a:cubicBezTo>
                      <a:lnTo>
                        <a:pt x="1775060" y="2212747"/>
                      </a:lnTo>
                      <a:cubicBezTo>
                        <a:pt x="1775060" y="2310781"/>
                        <a:pt x="1695588" y="2390253"/>
                        <a:pt x="1597554" y="2390253"/>
                      </a:cubicBezTo>
                      <a:lnTo>
                        <a:pt x="177506" y="2390253"/>
                      </a:lnTo>
                      <a:cubicBezTo>
                        <a:pt x="79472" y="2390253"/>
                        <a:pt x="0" y="2310781"/>
                        <a:pt x="0" y="2212747"/>
                      </a:cubicBezTo>
                      <a:lnTo>
                        <a:pt x="0" y="177506"/>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2240" tIns="1098341" rIns="142240" bIns="620291"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endParaRPr kumimoji="0" lang="es-E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 name="Graphic 9" descr="Chicken">
                  <a:extLst>
                    <a:ext uri="{FF2B5EF4-FFF2-40B4-BE49-F238E27FC236}">
                      <a16:creationId xmlns:a16="http://schemas.microsoft.com/office/drawing/2014/main" id="{A8971A24-21B9-462E-4883-FCFC8C2E5B9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15741" y="4540109"/>
                  <a:ext cx="914400" cy="914400"/>
                </a:xfrm>
                <a:prstGeom prst="rect">
                  <a:avLst/>
                </a:prstGeom>
              </p:spPr>
            </p:pic>
          </p:grpSp>
          <p:grpSp>
            <p:nvGrpSpPr>
              <p:cNvPr id="11" name="Group 10">
                <a:extLst>
                  <a:ext uri="{FF2B5EF4-FFF2-40B4-BE49-F238E27FC236}">
                    <a16:creationId xmlns:a16="http://schemas.microsoft.com/office/drawing/2014/main" id="{BF3AC7FD-F98B-BFC6-F80C-E7BAF0732B9F}"/>
                  </a:ext>
                </a:extLst>
              </p:cNvPr>
              <p:cNvGrpSpPr/>
              <p:nvPr/>
            </p:nvGrpSpPr>
            <p:grpSpPr>
              <a:xfrm>
                <a:off x="4911932" y="4365450"/>
                <a:ext cx="1732428" cy="2322575"/>
                <a:chOff x="3754905" y="4449236"/>
                <a:chExt cx="1775060" cy="2430619"/>
              </a:xfrm>
            </p:grpSpPr>
            <p:sp>
              <p:nvSpPr>
                <p:cNvPr id="12" name="Freeform: Shape 11">
                  <a:extLst>
                    <a:ext uri="{FF2B5EF4-FFF2-40B4-BE49-F238E27FC236}">
                      <a16:creationId xmlns:a16="http://schemas.microsoft.com/office/drawing/2014/main" id="{75401358-C636-E8DA-EB21-5604C3234002}"/>
                    </a:ext>
                  </a:extLst>
                </p:cNvPr>
                <p:cNvSpPr/>
                <p:nvPr/>
              </p:nvSpPr>
              <p:spPr>
                <a:xfrm>
                  <a:off x="3754905" y="4489602"/>
                  <a:ext cx="1775060" cy="2390253"/>
                </a:xfrm>
                <a:custGeom>
                  <a:avLst/>
                  <a:gdLst>
                    <a:gd name="connsiteX0" fmla="*/ 0 w 1775060"/>
                    <a:gd name="connsiteY0" fmla="*/ 177506 h 2390253"/>
                    <a:gd name="connsiteX1" fmla="*/ 177506 w 1775060"/>
                    <a:gd name="connsiteY1" fmla="*/ 0 h 2390253"/>
                    <a:gd name="connsiteX2" fmla="*/ 1597554 w 1775060"/>
                    <a:gd name="connsiteY2" fmla="*/ 0 h 2390253"/>
                    <a:gd name="connsiteX3" fmla="*/ 1775060 w 1775060"/>
                    <a:gd name="connsiteY3" fmla="*/ 177506 h 2390253"/>
                    <a:gd name="connsiteX4" fmla="*/ 1775060 w 1775060"/>
                    <a:gd name="connsiteY4" fmla="*/ 2212747 h 2390253"/>
                    <a:gd name="connsiteX5" fmla="*/ 1597554 w 1775060"/>
                    <a:gd name="connsiteY5" fmla="*/ 2390253 h 2390253"/>
                    <a:gd name="connsiteX6" fmla="*/ 177506 w 1775060"/>
                    <a:gd name="connsiteY6" fmla="*/ 2390253 h 2390253"/>
                    <a:gd name="connsiteX7" fmla="*/ 0 w 1775060"/>
                    <a:gd name="connsiteY7" fmla="*/ 2212747 h 2390253"/>
                    <a:gd name="connsiteX8" fmla="*/ 0 w 1775060"/>
                    <a:gd name="connsiteY8" fmla="*/ 177506 h 239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5060" h="2390253">
                      <a:moveTo>
                        <a:pt x="0" y="177506"/>
                      </a:moveTo>
                      <a:cubicBezTo>
                        <a:pt x="0" y="79472"/>
                        <a:pt x="79472" y="0"/>
                        <a:pt x="177506" y="0"/>
                      </a:cubicBezTo>
                      <a:lnTo>
                        <a:pt x="1597554" y="0"/>
                      </a:lnTo>
                      <a:cubicBezTo>
                        <a:pt x="1695588" y="0"/>
                        <a:pt x="1775060" y="79472"/>
                        <a:pt x="1775060" y="177506"/>
                      </a:cubicBezTo>
                      <a:lnTo>
                        <a:pt x="1775060" y="2212747"/>
                      </a:lnTo>
                      <a:cubicBezTo>
                        <a:pt x="1775060" y="2310781"/>
                        <a:pt x="1695588" y="2390253"/>
                        <a:pt x="1597554" y="2390253"/>
                      </a:cubicBezTo>
                      <a:lnTo>
                        <a:pt x="177506" y="2390253"/>
                      </a:lnTo>
                      <a:cubicBezTo>
                        <a:pt x="79472" y="2390253"/>
                        <a:pt x="0" y="2310781"/>
                        <a:pt x="0" y="2212747"/>
                      </a:cubicBezTo>
                      <a:lnTo>
                        <a:pt x="0" y="177506"/>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2240" tIns="1098341" rIns="142240" bIns="620291"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endParaRPr kumimoji="0" lang="es-E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3" name="Graphic 12" descr="Plant">
                  <a:extLst>
                    <a:ext uri="{FF2B5EF4-FFF2-40B4-BE49-F238E27FC236}">
                      <a16:creationId xmlns:a16="http://schemas.microsoft.com/office/drawing/2014/main" id="{F1CBC010-65AF-86FB-51B7-943EBFA0EF4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31696" y="4449236"/>
                  <a:ext cx="914400" cy="914400"/>
                </a:xfrm>
                <a:prstGeom prst="rect">
                  <a:avLst/>
                </a:prstGeom>
              </p:spPr>
            </p:pic>
          </p:grpSp>
          <p:grpSp>
            <p:nvGrpSpPr>
              <p:cNvPr id="14" name="Group 13">
                <a:extLst>
                  <a:ext uri="{FF2B5EF4-FFF2-40B4-BE49-F238E27FC236}">
                    <a16:creationId xmlns:a16="http://schemas.microsoft.com/office/drawing/2014/main" id="{D4937EFF-8843-31D5-DA0E-41E62AAE4741}"/>
                  </a:ext>
                </a:extLst>
              </p:cNvPr>
              <p:cNvGrpSpPr/>
              <p:nvPr/>
            </p:nvGrpSpPr>
            <p:grpSpPr>
              <a:xfrm>
                <a:off x="7180901" y="4321529"/>
                <a:ext cx="1345362" cy="1734644"/>
                <a:chOff x="5617322" y="4301217"/>
                <a:chExt cx="1775060" cy="2390253"/>
              </a:xfrm>
            </p:grpSpPr>
            <p:sp>
              <p:nvSpPr>
                <p:cNvPr id="15" name="Freeform: Shape 14">
                  <a:extLst>
                    <a:ext uri="{FF2B5EF4-FFF2-40B4-BE49-F238E27FC236}">
                      <a16:creationId xmlns:a16="http://schemas.microsoft.com/office/drawing/2014/main" id="{FF8EEFDD-418E-A47B-3683-4F8C576E5D6F}"/>
                    </a:ext>
                  </a:extLst>
                </p:cNvPr>
                <p:cNvSpPr/>
                <p:nvPr/>
              </p:nvSpPr>
              <p:spPr>
                <a:xfrm>
                  <a:off x="5617322" y="4301217"/>
                  <a:ext cx="1775060" cy="2390253"/>
                </a:xfrm>
                <a:custGeom>
                  <a:avLst/>
                  <a:gdLst>
                    <a:gd name="connsiteX0" fmla="*/ 0 w 1775060"/>
                    <a:gd name="connsiteY0" fmla="*/ 177506 h 2390253"/>
                    <a:gd name="connsiteX1" fmla="*/ 177506 w 1775060"/>
                    <a:gd name="connsiteY1" fmla="*/ 0 h 2390253"/>
                    <a:gd name="connsiteX2" fmla="*/ 1597554 w 1775060"/>
                    <a:gd name="connsiteY2" fmla="*/ 0 h 2390253"/>
                    <a:gd name="connsiteX3" fmla="*/ 1775060 w 1775060"/>
                    <a:gd name="connsiteY3" fmla="*/ 177506 h 2390253"/>
                    <a:gd name="connsiteX4" fmla="*/ 1775060 w 1775060"/>
                    <a:gd name="connsiteY4" fmla="*/ 2212747 h 2390253"/>
                    <a:gd name="connsiteX5" fmla="*/ 1597554 w 1775060"/>
                    <a:gd name="connsiteY5" fmla="*/ 2390253 h 2390253"/>
                    <a:gd name="connsiteX6" fmla="*/ 177506 w 1775060"/>
                    <a:gd name="connsiteY6" fmla="*/ 2390253 h 2390253"/>
                    <a:gd name="connsiteX7" fmla="*/ 0 w 1775060"/>
                    <a:gd name="connsiteY7" fmla="*/ 2212747 h 2390253"/>
                    <a:gd name="connsiteX8" fmla="*/ 0 w 1775060"/>
                    <a:gd name="connsiteY8" fmla="*/ 177506 h 239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5060" h="2390253">
                      <a:moveTo>
                        <a:pt x="0" y="177506"/>
                      </a:moveTo>
                      <a:cubicBezTo>
                        <a:pt x="0" y="79472"/>
                        <a:pt x="79472" y="0"/>
                        <a:pt x="177506" y="0"/>
                      </a:cubicBezTo>
                      <a:lnTo>
                        <a:pt x="1597554" y="0"/>
                      </a:lnTo>
                      <a:cubicBezTo>
                        <a:pt x="1695588" y="0"/>
                        <a:pt x="1775060" y="79472"/>
                        <a:pt x="1775060" y="177506"/>
                      </a:cubicBezTo>
                      <a:lnTo>
                        <a:pt x="1775060" y="2212747"/>
                      </a:lnTo>
                      <a:cubicBezTo>
                        <a:pt x="1775060" y="2310781"/>
                        <a:pt x="1695588" y="2390253"/>
                        <a:pt x="1597554" y="2390253"/>
                      </a:cubicBezTo>
                      <a:lnTo>
                        <a:pt x="177506" y="2390253"/>
                      </a:lnTo>
                      <a:cubicBezTo>
                        <a:pt x="79472" y="2390253"/>
                        <a:pt x="0" y="2310781"/>
                        <a:pt x="0" y="2212747"/>
                      </a:cubicBezTo>
                      <a:lnTo>
                        <a:pt x="0" y="177506"/>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35128" tIns="1091229" rIns="135128" bIns="613179"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endParaRPr kumimoji="0" lang="es-E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6" name="Graphic 15" descr="Earth globe Africa and Europe">
                  <a:extLst>
                    <a:ext uri="{FF2B5EF4-FFF2-40B4-BE49-F238E27FC236}">
                      <a16:creationId xmlns:a16="http://schemas.microsoft.com/office/drawing/2014/main" id="{D938AD8B-5210-A322-9663-FB30F16BA40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996584" y="4441798"/>
                  <a:ext cx="1145380" cy="1145380"/>
                </a:xfrm>
                <a:prstGeom prst="rect">
                  <a:avLst/>
                </a:prstGeom>
              </p:spPr>
            </p:pic>
          </p:grpSp>
          <p:grpSp>
            <p:nvGrpSpPr>
              <p:cNvPr id="17" name="Group 16">
                <a:extLst>
                  <a:ext uri="{FF2B5EF4-FFF2-40B4-BE49-F238E27FC236}">
                    <a16:creationId xmlns:a16="http://schemas.microsoft.com/office/drawing/2014/main" id="{D6A2AE2F-C4C8-F3C6-CB54-3C3B0D461BCD}"/>
                  </a:ext>
                </a:extLst>
              </p:cNvPr>
              <p:cNvGrpSpPr/>
              <p:nvPr/>
            </p:nvGrpSpPr>
            <p:grpSpPr>
              <a:xfrm>
                <a:off x="9715451" y="4294051"/>
                <a:ext cx="1670522" cy="1292235"/>
                <a:chOff x="7302844" y="4539659"/>
                <a:chExt cx="1578791" cy="1051348"/>
              </a:xfrm>
            </p:grpSpPr>
            <p:sp>
              <p:nvSpPr>
                <p:cNvPr id="18" name="TextBox 17">
                  <a:extLst>
                    <a:ext uri="{FF2B5EF4-FFF2-40B4-BE49-F238E27FC236}">
                      <a16:creationId xmlns:a16="http://schemas.microsoft.com/office/drawing/2014/main" id="{0870B761-38FD-2D2F-1E38-8C237F1ED90A}"/>
                    </a:ext>
                  </a:extLst>
                </p:cNvPr>
                <p:cNvSpPr txBox="1"/>
                <p:nvPr/>
              </p:nvSpPr>
              <p:spPr>
                <a:xfrm>
                  <a:off x="7302844" y="5290523"/>
                  <a:ext cx="1578791" cy="3004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pic>
              <p:nvPicPr>
                <p:cNvPr id="19" name="Graphic 18" descr="Turtle with solid fill">
                  <a:extLst>
                    <a:ext uri="{FF2B5EF4-FFF2-40B4-BE49-F238E27FC236}">
                      <a16:creationId xmlns:a16="http://schemas.microsoft.com/office/drawing/2014/main" id="{B91A9F29-E57F-4192-4D5F-C6AFCEAE712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635039" y="4539659"/>
                  <a:ext cx="914400" cy="914400"/>
                </a:xfrm>
                <a:prstGeom prst="rect">
                  <a:avLst/>
                </a:prstGeom>
              </p:spPr>
            </p:pic>
          </p:grpSp>
        </p:grpSp>
        <p:grpSp>
          <p:nvGrpSpPr>
            <p:cNvPr id="24" name="Grupo 23">
              <a:extLst>
                <a:ext uri="{FF2B5EF4-FFF2-40B4-BE49-F238E27FC236}">
                  <a16:creationId xmlns:a16="http://schemas.microsoft.com/office/drawing/2014/main" id="{ECF59950-8535-21CD-B478-088F7962B105}"/>
                </a:ext>
              </a:extLst>
            </p:cNvPr>
            <p:cNvGrpSpPr/>
            <p:nvPr/>
          </p:nvGrpSpPr>
          <p:grpSpPr>
            <a:xfrm>
              <a:off x="826219" y="5158092"/>
              <a:ext cx="10954807" cy="923330"/>
              <a:chOff x="826219" y="5158092"/>
              <a:chExt cx="10954807" cy="923330"/>
            </a:xfrm>
          </p:grpSpPr>
          <p:sp>
            <p:nvSpPr>
              <p:cNvPr id="42" name="TextBox 41">
                <a:extLst>
                  <a:ext uri="{FF2B5EF4-FFF2-40B4-BE49-F238E27FC236}">
                    <a16:creationId xmlns:a16="http://schemas.microsoft.com/office/drawing/2014/main" id="{909CFCC3-3B8F-A39E-B344-CCB6B13C0E38}"/>
                  </a:ext>
                </a:extLst>
              </p:cNvPr>
              <p:cNvSpPr txBox="1"/>
              <p:nvPr/>
            </p:nvSpPr>
            <p:spPr>
              <a:xfrm>
                <a:off x="826219" y="5158092"/>
                <a:ext cx="1866121" cy="923330"/>
              </a:xfrm>
              <a:prstGeom prst="rect">
                <a:avLst/>
              </a:prstGeom>
              <a:noFill/>
            </p:spPr>
            <p:txBody>
              <a:bodyPr wrap="square" rtlCol="0">
                <a:spAutoFit/>
              </a:bodyPr>
              <a:lstStyle/>
              <a:p>
                <a:pPr algn="ctr"/>
                <a:r>
                  <a:rPr kumimoji="0" lang="es-ES" i="0" u="none" strike="noStrike" kern="1200" cap="none" spc="0" normalizeH="0" baseline="0" noProof="0" dirty="0">
                    <a:ln>
                      <a:noFill/>
                    </a:ln>
                    <a:solidFill>
                      <a:schemeClr val="tx1"/>
                    </a:solidFill>
                    <a:effectLst/>
                    <a:uLnTx/>
                    <a:uFillTx/>
                    <a:cs typeface="Arial" panose="020B0604020202020204" pitchFamily="34" charset="0"/>
                  </a:rPr>
                  <a:t>Salud humana y enfermedades</a:t>
                </a:r>
              </a:p>
              <a:p>
                <a:endParaRPr lang="es-ES" dirty="0"/>
              </a:p>
            </p:txBody>
          </p:sp>
          <p:sp>
            <p:nvSpPr>
              <p:cNvPr id="44" name="TextBox 43">
                <a:extLst>
                  <a:ext uri="{FF2B5EF4-FFF2-40B4-BE49-F238E27FC236}">
                    <a16:creationId xmlns:a16="http://schemas.microsoft.com/office/drawing/2014/main" id="{05EAF22D-F2E9-486C-3A37-53A8C673AA43}"/>
                  </a:ext>
                </a:extLst>
              </p:cNvPr>
              <p:cNvSpPr txBox="1"/>
              <p:nvPr/>
            </p:nvSpPr>
            <p:spPr>
              <a:xfrm>
                <a:off x="2946966" y="5231133"/>
                <a:ext cx="1689867" cy="590931"/>
              </a:xfrm>
              <a:prstGeom prst="rect">
                <a:avLst/>
              </a:prstGeom>
              <a:noFill/>
            </p:spPr>
            <p:txBody>
              <a:bodyPr wrap="square">
                <a:sp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s-ES" i="0" u="none" strike="noStrike" kern="1200" cap="none" spc="0" normalizeH="0" baseline="0" noProof="0" dirty="0">
                    <a:ln>
                      <a:noFill/>
                    </a:ln>
                    <a:solidFill>
                      <a:schemeClr val="tx1"/>
                    </a:solidFill>
                    <a:effectLst/>
                    <a:uLnTx/>
                    <a:uFillTx/>
                    <a:cs typeface="Arial" panose="020B0604020202020204" pitchFamily="34" charset="0"/>
                  </a:rPr>
                  <a:t>Salud animal y enfermedades</a:t>
                </a:r>
              </a:p>
            </p:txBody>
          </p:sp>
          <p:sp>
            <p:nvSpPr>
              <p:cNvPr id="46" name="TextBox 45">
                <a:extLst>
                  <a:ext uri="{FF2B5EF4-FFF2-40B4-BE49-F238E27FC236}">
                    <a16:creationId xmlns:a16="http://schemas.microsoft.com/office/drawing/2014/main" id="{1988302E-CCAA-84AA-DDF7-C1477502BB1F}"/>
                  </a:ext>
                </a:extLst>
              </p:cNvPr>
              <p:cNvSpPr txBox="1"/>
              <p:nvPr/>
            </p:nvSpPr>
            <p:spPr>
              <a:xfrm>
                <a:off x="4867421" y="5243965"/>
                <a:ext cx="1821449" cy="590931"/>
              </a:xfrm>
              <a:prstGeom prst="rect">
                <a:avLst/>
              </a:prstGeom>
              <a:noFill/>
            </p:spPr>
            <p:txBody>
              <a:bodyPr wrap="square">
                <a:sp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es-ES" i="0" u="none" strike="noStrike" kern="1200" cap="none" spc="0" normalizeH="0" baseline="0" noProof="0" dirty="0">
                    <a:ln>
                      <a:noFill/>
                    </a:ln>
                    <a:solidFill>
                      <a:schemeClr val="tx1"/>
                    </a:solidFill>
                    <a:effectLst/>
                    <a:uLnTx/>
                    <a:uFillTx/>
                    <a:cs typeface="Arial" panose="020B0604020202020204" pitchFamily="34" charset="0"/>
                  </a:rPr>
                  <a:t>Salud vegetal y enfermedades</a:t>
                </a:r>
              </a:p>
            </p:txBody>
          </p:sp>
          <p:sp>
            <p:nvSpPr>
              <p:cNvPr id="48" name="TextBox 47">
                <a:extLst>
                  <a:ext uri="{FF2B5EF4-FFF2-40B4-BE49-F238E27FC236}">
                    <a16:creationId xmlns:a16="http://schemas.microsoft.com/office/drawing/2014/main" id="{98B61093-8501-A448-0FF2-5F1D315B8514}"/>
                  </a:ext>
                </a:extLst>
              </p:cNvPr>
              <p:cNvSpPr txBox="1"/>
              <p:nvPr/>
            </p:nvSpPr>
            <p:spPr>
              <a:xfrm>
                <a:off x="6733381" y="5231133"/>
                <a:ext cx="2306689" cy="590931"/>
              </a:xfrm>
              <a:prstGeom prst="rect">
                <a:avLst/>
              </a:prstGeom>
              <a:noFill/>
            </p:spPr>
            <p:txBody>
              <a:bodyPr wrap="square">
                <a:spAutoFit/>
              </a:bodyPr>
              <a:lstStyle/>
              <a:p>
                <a:pPr lvl="0" algn="ctr" defTabSz="844550">
                  <a:lnSpc>
                    <a:spcPct val="90000"/>
                  </a:lnSpc>
                  <a:spcBef>
                    <a:spcPct val="0"/>
                  </a:spcBef>
                  <a:defRPr/>
                </a:pPr>
                <a:r>
                  <a:rPr lang="es-ES" dirty="0">
                    <a:cs typeface="Arial" panose="020B0604020202020204" pitchFamily="34" charset="0"/>
                  </a:rPr>
                  <a:t>Calidad </a:t>
                </a:r>
                <a:r>
                  <a:rPr kumimoji="0" lang="es-ES" i="0" u="none" strike="noStrike" kern="1200" cap="none" spc="0" normalizeH="0" baseline="0" noProof="0" dirty="0">
                    <a:ln>
                      <a:noFill/>
                    </a:ln>
                    <a:solidFill>
                      <a:schemeClr val="tx1"/>
                    </a:solidFill>
                    <a:effectLst/>
                    <a:uLnTx/>
                    <a:uFillTx/>
                    <a:cs typeface="Arial" panose="020B0604020202020204" pitchFamily="34" charset="0"/>
                  </a:rPr>
                  <a:t>Ambiental</a:t>
                </a:r>
                <a:r>
                  <a:rPr kumimoji="0" lang="es-ES" i="0" u="none" strike="noStrike" kern="1200" cap="none" spc="0" normalizeH="0" noProof="0" dirty="0">
                    <a:ln>
                      <a:noFill/>
                    </a:ln>
                    <a:solidFill>
                      <a:schemeClr val="tx1"/>
                    </a:solidFill>
                    <a:effectLst/>
                    <a:uLnTx/>
                    <a:uFillTx/>
                    <a:cs typeface="Arial" panose="020B0604020202020204" pitchFamily="34" charset="0"/>
                  </a:rPr>
                  <a:t> y </a:t>
                </a:r>
                <a:r>
                  <a:rPr lang="es-ES" dirty="0">
                    <a:cs typeface="Arial" panose="020B0604020202020204" pitchFamily="34" charset="0"/>
                  </a:rPr>
                  <a:t>contaminación </a:t>
                </a:r>
                <a:endParaRPr kumimoji="0" lang="es-ES" i="0" u="none" strike="noStrike" kern="1200" cap="none" spc="0" normalizeH="0" baseline="0" noProof="0" dirty="0">
                  <a:ln>
                    <a:noFill/>
                  </a:ln>
                  <a:solidFill>
                    <a:schemeClr val="tx1"/>
                  </a:solidFill>
                  <a:effectLst/>
                  <a:uLnTx/>
                  <a:uFillTx/>
                  <a:cs typeface="Arial" panose="020B0604020202020204" pitchFamily="34" charset="0"/>
                </a:endParaRPr>
              </a:p>
            </p:txBody>
          </p:sp>
          <p:sp>
            <p:nvSpPr>
              <p:cNvPr id="50" name="TextBox 49">
                <a:extLst>
                  <a:ext uri="{FF2B5EF4-FFF2-40B4-BE49-F238E27FC236}">
                    <a16:creationId xmlns:a16="http://schemas.microsoft.com/office/drawing/2014/main" id="{30A60309-56BB-718D-E8D4-85E9FCC48E78}"/>
                  </a:ext>
                </a:extLst>
              </p:cNvPr>
              <p:cNvSpPr txBox="1"/>
              <p:nvPr/>
            </p:nvSpPr>
            <p:spPr>
              <a:xfrm>
                <a:off x="9130587" y="5216264"/>
                <a:ext cx="2650439" cy="646331"/>
              </a:xfrm>
              <a:prstGeom prst="rect">
                <a:avLst/>
              </a:prstGeom>
              <a:noFill/>
            </p:spPr>
            <p:txBody>
              <a:bodyPr wrap="square">
                <a:spAutoFit/>
              </a:bodyPr>
              <a:lstStyle/>
              <a:p>
                <a:pPr lvl="0" algn="ctr">
                  <a:defRPr/>
                </a:pPr>
                <a:r>
                  <a:rPr kumimoji="0" lang="es-ES" i="0" u="none" strike="noStrike" kern="1200" cap="none" spc="0" normalizeH="0" baseline="0" noProof="0" dirty="0">
                    <a:ln>
                      <a:noFill/>
                    </a:ln>
                    <a:effectLst/>
                    <a:uLnTx/>
                    <a:uFillTx/>
                    <a:cs typeface="Arial" panose="020B0604020202020204" pitchFamily="34" charset="0"/>
                  </a:rPr>
                  <a:t>Calidad de </a:t>
                </a:r>
                <a:r>
                  <a:rPr lang="es-ES" dirty="0">
                    <a:cs typeface="Arial" panose="020B0604020202020204" pitchFamily="34" charset="0"/>
                  </a:rPr>
                  <a:t>ecosistemas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i="0" u="none" strike="noStrike" kern="1200" cap="none" spc="0" normalizeH="0" baseline="0" noProof="0" dirty="0">
                    <a:ln>
                      <a:noFill/>
                    </a:ln>
                    <a:effectLst/>
                    <a:uLnTx/>
                    <a:uFillTx/>
                    <a:cs typeface="Arial" panose="020B0604020202020204" pitchFamily="34" charset="0"/>
                  </a:rPr>
                  <a:t>y biodiversidad </a:t>
                </a:r>
              </a:p>
            </p:txBody>
          </p:sp>
        </p:grpSp>
      </p:grpSp>
      <p:sp>
        <p:nvSpPr>
          <p:cNvPr id="22" name="TextBox 21">
            <a:extLst>
              <a:ext uri="{FF2B5EF4-FFF2-40B4-BE49-F238E27FC236}">
                <a16:creationId xmlns:a16="http://schemas.microsoft.com/office/drawing/2014/main" id="{E8A437BA-9CBB-70D1-0AFB-07AE1B193A6A}"/>
              </a:ext>
            </a:extLst>
          </p:cNvPr>
          <p:cNvSpPr txBox="1"/>
          <p:nvPr/>
        </p:nvSpPr>
        <p:spPr>
          <a:xfrm>
            <a:off x="6570983" y="2240264"/>
            <a:ext cx="4831347" cy="1569660"/>
          </a:xfrm>
          <a:prstGeom prst="rect">
            <a:avLst/>
          </a:prstGeom>
          <a:noFill/>
          <a:ln w="47625">
            <a:noFill/>
          </a:ln>
        </p:spPr>
        <p:txBody>
          <a:bodyPr wrap="square" rtlCol="0">
            <a:spAutoFit/>
          </a:bodyPr>
          <a:lstStyle/>
          <a:p>
            <a:pPr algn="ctr"/>
            <a:r>
              <a:rPr lang="es-ES" sz="2400" dirty="0">
                <a:cs typeface="Arial" panose="020B0604020202020204" pitchFamily="34" charset="0"/>
              </a:rPr>
              <a:t> Su objetivo es equilibrar y optimizar la salud humana, </a:t>
            </a:r>
            <a:br>
              <a:rPr lang="es-ES" sz="2400" dirty="0">
                <a:cs typeface="Arial" panose="020B0604020202020204" pitchFamily="34" charset="0"/>
              </a:rPr>
            </a:br>
            <a:r>
              <a:rPr lang="es-ES" sz="2400" dirty="0">
                <a:cs typeface="Arial" panose="020B0604020202020204" pitchFamily="34" charset="0"/>
              </a:rPr>
              <a:t>animal y ecosistemas de </a:t>
            </a:r>
            <a:br>
              <a:rPr lang="es-ES" sz="2400" dirty="0">
                <a:cs typeface="Arial" panose="020B0604020202020204" pitchFamily="34" charset="0"/>
              </a:rPr>
            </a:br>
            <a:r>
              <a:rPr lang="es-ES" sz="2400" dirty="0">
                <a:cs typeface="Arial" panose="020B0604020202020204" pitchFamily="34" charset="0"/>
              </a:rPr>
              <a:t>forma sostenible</a:t>
            </a:r>
          </a:p>
        </p:txBody>
      </p:sp>
      <p:sp>
        <p:nvSpPr>
          <p:cNvPr id="28" name="Rectangle: Rounded Corners 27">
            <a:extLst>
              <a:ext uri="{FF2B5EF4-FFF2-40B4-BE49-F238E27FC236}">
                <a16:creationId xmlns:a16="http://schemas.microsoft.com/office/drawing/2014/main" id="{BC8930A5-C829-95E4-2AC1-E7CE6C642900}"/>
              </a:ext>
            </a:extLst>
          </p:cNvPr>
          <p:cNvSpPr/>
          <p:nvPr/>
        </p:nvSpPr>
        <p:spPr>
          <a:xfrm>
            <a:off x="6570983" y="2203994"/>
            <a:ext cx="4847749" cy="1598117"/>
          </a:xfrm>
          <a:prstGeom prst="roundRect">
            <a:avLst/>
          </a:prstGeom>
          <a:noFill/>
          <a:ln w="76200">
            <a:solidFill>
              <a:srgbClr val="0094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6F674A69-1B3C-B113-B098-2CF82F6CC81C}"/>
              </a:ext>
            </a:extLst>
          </p:cNvPr>
          <p:cNvSpPr>
            <a:spLocks noGrp="1"/>
          </p:cNvSpPr>
          <p:nvPr>
            <p:ph type="title"/>
          </p:nvPr>
        </p:nvSpPr>
        <p:spPr/>
        <p:txBody>
          <a:bodyPr lIns="91440" tIns="45720" rIns="91440" bIns="45720" anchor="t"/>
          <a:lstStyle/>
          <a:p>
            <a:r>
              <a:rPr lang="en-US" dirty="0"/>
              <a:t>¿Qué es Una Sola Salud?</a:t>
            </a:r>
          </a:p>
        </p:txBody>
      </p:sp>
      <p:sp>
        <p:nvSpPr>
          <p:cNvPr id="2" name="Text Placeholder 1">
            <a:extLst>
              <a:ext uri="{FF2B5EF4-FFF2-40B4-BE49-F238E27FC236}">
                <a16:creationId xmlns:a16="http://schemas.microsoft.com/office/drawing/2014/main" id="{4DEC3EFB-71DB-4CE8-4D18-9FF6FA02612D}"/>
              </a:ext>
            </a:extLst>
          </p:cNvPr>
          <p:cNvSpPr>
            <a:spLocks noGrp="1"/>
          </p:cNvSpPr>
          <p:nvPr>
            <p:ph type="body" sz="quarter" idx="16"/>
          </p:nvPr>
        </p:nvSpPr>
        <p:spPr>
          <a:xfrm>
            <a:off x="-542702" y="6103110"/>
            <a:ext cx="10505831" cy="581225"/>
          </a:xfrm>
        </p:spPr>
        <p:txBody>
          <a:bodyPr/>
          <a:lstStyle/>
          <a:p>
            <a:pPr algn="r"/>
            <a:r>
              <a:rPr kumimoji="0" lang="es-ES" sz="1100" b="0" i="0" u="none" strike="noStrike" kern="1200" cap="none" spc="0" normalizeH="0" baseline="0" dirty="0">
                <a:ln>
                  <a:noFill/>
                </a:ln>
                <a:solidFill>
                  <a:srgbClr val="001402"/>
                </a:solidFill>
                <a:effectLst/>
                <a:uLnTx/>
                <a:uFillTx/>
                <a:latin typeface="Arial"/>
                <a:ea typeface="+mn-ea"/>
                <a:cs typeface="+mn-cs"/>
              </a:rPr>
              <a:t>Grupo de Expertos de Alto Nivel de Una Sola Salud (OHHLEP), Adisasmito WB, Almuhairi S, Behravesh CB, Bilivogui P, Bukachi SA, et al. (2022)</a:t>
            </a:r>
          </a:p>
          <a:p>
            <a:pPr algn="r"/>
            <a:r>
              <a:rPr kumimoji="0" lang="es-ES" sz="1100" b="0" i="0" u="none" strike="noStrike" kern="1200" cap="none" spc="0" normalizeH="0" baseline="0" dirty="0">
                <a:ln>
                  <a:noFill/>
                </a:ln>
                <a:solidFill>
                  <a:srgbClr val="001402"/>
                </a:solidFill>
                <a:effectLst/>
                <a:uLnTx/>
                <a:uFillTx/>
                <a:latin typeface="Arial"/>
                <a:ea typeface="+mn-ea"/>
                <a:cs typeface="+mn-cs"/>
              </a:rPr>
              <a:t>Una sola salud: Una nueva definición para un futuro sostenible y saludable. PLoS Pathog 18(6): e1010537. </a:t>
            </a:r>
            <a:r>
              <a:rPr kumimoji="0" lang="es-ES" sz="1100" b="0" i="0" u="none" strike="noStrike" kern="1200" cap="none" spc="0" normalizeH="0" baseline="0" dirty="0">
                <a:ln>
                  <a:noFill/>
                </a:ln>
                <a:solidFill>
                  <a:srgbClr val="001402"/>
                </a:solidFill>
                <a:effectLst/>
                <a:uLnTx/>
                <a:uFillTx/>
                <a:latin typeface="Arial"/>
                <a:ea typeface="+mn-ea"/>
                <a:cs typeface="+mn-cs"/>
                <a:hlinkClick r:id="rId13"/>
              </a:rPr>
              <a:t>https://doi.</a:t>
            </a:r>
            <a:r>
              <a:rPr kumimoji="0" lang="es-ES" sz="1100" b="0" i="0" u="none" strike="noStrike" kern="1200" cap="none" spc="0" normalizeH="0" baseline="0" dirty="0">
                <a:ln>
                  <a:noFill/>
                </a:ln>
                <a:solidFill>
                  <a:srgbClr val="001402"/>
                </a:solidFill>
                <a:effectLst/>
                <a:uLnTx/>
                <a:uFillTx/>
                <a:latin typeface="Arial"/>
                <a:ea typeface="+mn-ea"/>
                <a:cs typeface="+mn-cs"/>
              </a:rPr>
              <a:t>org/10.1371/journal.ppat.1010537 </a:t>
            </a:r>
          </a:p>
          <a:p>
            <a:endParaRPr lang="es-ES" sz="1100" dirty="0"/>
          </a:p>
        </p:txBody>
      </p:sp>
    </p:spTree>
    <p:extLst>
      <p:ext uri="{BB962C8B-B14F-4D97-AF65-F5344CB8AC3E}">
        <p14:creationId xmlns:p14="http://schemas.microsoft.com/office/powerpoint/2010/main" val="926359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iagram&#10;&#10;Description automatically generated">
            <a:extLst>
              <a:ext uri="{FF2B5EF4-FFF2-40B4-BE49-F238E27FC236}">
                <a16:creationId xmlns:a16="http://schemas.microsoft.com/office/drawing/2014/main" id="{A5DB71D7-C496-5DAA-4586-73C59B0D226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6" t="6037" r="486" b="21514"/>
          <a:stretch/>
        </p:blipFill>
        <p:spPr bwMode="auto">
          <a:xfrm>
            <a:off x="1234506" y="1330803"/>
            <a:ext cx="9345845" cy="516990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09781B8-E769-D478-7634-F07AF3BAA490}"/>
              </a:ext>
            </a:extLst>
          </p:cNvPr>
          <p:cNvSpPr>
            <a:spLocks noGrp="1"/>
          </p:cNvSpPr>
          <p:nvPr>
            <p:ph type="title"/>
          </p:nvPr>
        </p:nvSpPr>
        <p:spPr>
          <a:prstGeom prst="rect">
            <a:avLst/>
          </a:prstGeom>
        </p:spPr>
        <p:txBody>
          <a:bodyPr lIns="91440" tIns="45720" rIns="91440" bIns="45720" anchor="t"/>
          <a:lstStyle/>
          <a:p>
            <a:r>
              <a:rPr lang="en-US" dirty="0"/>
              <a:t>Las tres C de Una Sola Salud</a:t>
            </a:r>
          </a:p>
        </p:txBody>
      </p:sp>
      <p:sp>
        <p:nvSpPr>
          <p:cNvPr id="12" name="Text Placeholder 11">
            <a:extLst>
              <a:ext uri="{FF2B5EF4-FFF2-40B4-BE49-F238E27FC236}">
                <a16:creationId xmlns:a16="http://schemas.microsoft.com/office/drawing/2014/main" id="{5005F879-87B5-1A1A-05C0-721C21DA975F}"/>
              </a:ext>
            </a:extLst>
          </p:cNvPr>
          <p:cNvSpPr>
            <a:spLocks noGrp="1"/>
          </p:cNvSpPr>
          <p:nvPr>
            <p:ph type="body" sz="quarter" idx="16"/>
          </p:nvPr>
        </p:nvSpPr>
        <p:spPr>
          <a:xfrm>
            <a:off x="4380151" y="6344300"/>
            <a:ext cx="5349306" cy="491862"/>
          </a:xfrm>
        </p:spPr>
        <p:txBody>
          <a:bodyPr/>
          <a:lstStyle/>
          <a:p>
            <a:r>
              <a:rPr lang="es-ES" sz="1200" dirty="0"/>
              <a:t>Centros para el Control y la Prevención de Enfermedades, Centro Nacional de Enfermedades Infecciosas Emergentes y Zoonóticas (NCEZID</a:t>
            </a:r>
            <a:r>
              <a:rPr lang="en-US" sz="1200" dirty="0"/>
              <a:t>)</a:t>
            </a:r>
          </a:p>
          <a:p>
            <a:endParaRPr lang="en-US" dirty="0"/>
          </a:p>
        </p:txBody>
      </p:sp>
      <p:sp>
        <p:nvSpPr>
          <p:cNvPr id="4" name="Rectangle 3">
            <a:extLst>
              <a:ext uri="{FF2B5EF4-FFF2-40B4-BE49-F238E27FC236}">
                <a16:creationId xmlns:a16="http://schemas.microsoft.com/office/drawing/2014/main" id="{4C558B4E-458B-A9F7-7323-3D09DBB5DC65}"/>
              </a:ext>
            </a:extLst>
          </p:cNvPr>
          <p:cNvSpPr/>
          <p:nvPr/>
        </p:nvSpPr>
        <p:spPr>
          <a:xfrm>
            <a:off x="4852413" y="1293526"/>
            <a:ext cx="2105025" cy="1171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3A947F4-F96F-6958-E1E3-59FFE977DD8A}"/>
              </a:ext>
            </a:extLst>
          </p:cNvPr>
          <p:cNvSpPr txBox="1"/>
          <p:nvPr/>
        </p:nvSpPr>
        <p:spPr>
          <a:xfrm>
            <a:off x="311248" y="5447380"/>
            <a:ext cx="4068903" cy="923330"/>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GT" b="0" i="0" u="none" strike="noStrike" kern="1200" cap="none" spc="0" normalizeH="0" baseline="0" dirty="0">
                <a:ln>
                  <a:noFill/>
                </a:ln>
                <a:effectLst/>
                <a:uLnTx/>
                <a:uFillTx/>
                <a:ea typeface="+mn-ea"/>
                <a:cs typeface="+mn-cs"/>
              </a:rPr>
              <a:t>Personas que protegen la salud humana, animal y ambiental, y </a:t>
            </a:r>
            <a:br>
              <a:rPr kumimoji="0" lang="es-GT" b="0" i="0" u="none" strike="noStrike" kern="1200" cap="none" spc="0" normalizeH="0" baseline="0" dirty="0">
                <a:ln>
                  <a:noFill/>
                </a:ln>
                <a:effectLst/>
                <a:uLnTx/>
                <a:uFillTx/>
                <a:ea typeface="+mn-ea"/>
                <a:cs typeface="+mn-cs"/>
              </a:rPr>
            </a:br>
            <a:r>
              <a:rPr kumimoji="0" lang="es-GT" b="0" i="0" u="none" strike="noStrike" kern="1200" cap="none" spc="0" normalizeH="0" baseline="0" dirty="0">
                <a:ln>
                  <a:noFill/>
                </a:ln>
                <a:effectLst/>
                <a:uLnTx/>
                <a:uFillTx/>
                <a:ea typeface="+mn-ea"/>
                <a:cs typeface="+mn-cs"/>
              </a:rPr>
              <a:t>otros socios</a:t>
            </a:r>
          </a:p>
        </p:txBody>
      </p:sp>
      <p:sp>
        <p:nvSpPr>
          <p:cNvPr id="7" name="TextBox 6">
            <a:extLst>
              <a:ext uri="{FF2B5EF4-FFF2-40B4-BE49-F238E27FC236}">
                <a16:creationId xmlns:a16="http://schemas.microsoft.com/office/drawing/2014/main" id="{577ECC78-3709-58E0-C934-C4837F8E88F4}"/>
              </a:ext>
            </a:extLst>
          </p:cNvPr>
          <p:cNvSpPr txBox="1"/>
          <p:nvPr/>
        </p:nvSpPr>
        <p:spPr>
          <a:xfrm>
            <a:off x="5030870" y="2982809"/>
            <a:ext cx="1463040" cy="338554"/>
          </a:xfrm>
          <a:prstGeom prst="rect">
            <a:avLst/>
          </a:prstGeom>
          <a:solidFill>
            <a:srgbClr val="B6D98C"/>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a:ln>
                  <a:noFill/>
                </a:ln>
                <a:effectLst/>
                <a:uLnTx/>
                <a:uFillTx/>
                <a:ea typeface="+mn-ea"/>
                <a:cs typeface="+mn-cs"/>
              </a:rPr>
              <a:t>Coordinación</a:t>
            </a:r>
          </a:p>
        </p:txBody>
      </p:sp>
      <p:sp>
        <p:nvSpPr>
          <p:cNvPr id="9" name="TextBox 8">
            <a:extLst>
              <a:ext uri="{FF2B5EF4-FFF2-40B4-BE49-F238E27FC236}">
                <a16:creationId xmlns:a16="http://schemas.microsoft.com/office/drawing/2014/main" id="{7940449F-EE7B-1D41-F07C-4D26041FCD97}"/>
              </a:ext>
            </a:extLst>
          </p:cNvPr>
          <p:cNvSpPr txBox="1"/>
          <p:nvPr/>
        </p:nvSpPr>
        <p:spPr>
          <a:xfrm>
            <a:off x="4141793" y="4387875"/>
            <a:ext cx="1417320" cy="338554"/>
          </a:xfrm>
          <a:prstGeom prst="rect">
            <a:avLst/>
          </a:prstGeom>
          <a:solidFill>
            <a:srgbClr val="B6D98C"/>
          </a:solidFill>
        </p:spPr>
        <p:txBody>
          <a:bodyPr wrap="square" lIns="0" r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dirty="0">
                <a:ln>
                  <a:noFill/>
                </a:ln>
                <a:effectLst/>
                <a:uLnTx/>
                <a:uFillTx/>
                <a:ea typeface="+mn-ea"/>
                <a:cs typeface="+mn-cs"/>
              </a:rPr>
              <a:t>Comunicación  </a:t>
            </a:r>
          </a:p>
        </p:txBody>
      </p:sp>
      <p:sp>
        <p:nvSpPr>
          <p:cNvPr id="10" name="TextBox 9">
            <a:extLst>
              <a:ext uri="{FF2B5EF4-FFF2-40B4-BE49-F238E27FC236}">
                <a16:creationId xmlns:a16="http://schemas.microsoft.com/office/drawing/2014/main" id="{DB8AFA06-336B-7BBD-5491-415493D6A3AB}"/>
              </a:ext>
            </a:extLst>
          </p:cNvPr>
          <p:cNvSpPr txBox="1"/>
          <p:nvPr/>
        </p:nvSpPr>
        <p:spPr>
          <a:xfrm>
            <a:off x="5875172" y="4387875"/>
            <a:ext cx="1463040" cy="338554"/>
          </a:xfrm>
          <a:prstGeom prst="rect">
            <a:avLst/>
          </a:prstGeom>
          <a:solidFill>
            <a:srgbClr val="B6D98C"/>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a:ln>
                  <a:noFill/>
                </a:ln>
                <a:effectLst/>
                <a:uLnTx/>
                <a:uFillTx/>
                <a:ea typeface="+mn-ea"/>
                <a:cs typeface="+mn-cs"/>
              </a:rPr>
              <a:t>Colaboración</a:t>
            </a:r>
          </a:p>
        </p:txBody>
      </p:sp>
      <p:sp>
        <p:nvSpPr>
          <p:cNvPr id="3" name="TextBox 2">
            <a:extLst>
              <a:ext uri="{FF2B5EF4-FFF2-40B4-BE49-F238E27FC236}">
                <a16:creationId xmlns:a16="http://schemas.microsoft.com/office/drawing/2014/main" id="{939EF124-D214-1C42-78C4-9B178A5E61B7}"/>
              </a:ext>
            </a:extLst>
          </p:cNvPr>
          <p:cNvSpPr txBox="1"/>
          <p:nvPr/>
        </p:nvSpPr>
        <p:spPr>
          <a:xfrm>
            <a:off x="8466400" y="5526745"/>
            <a:ext cx="1693600" cy="845027"/>
          </a:xfrm>
          <a:prstGeom prst="rect">
            <a:avLst/>
          </a:prstGeom>
          <a:solidFill>
            <a:schemeClr val="bg1"/>
          </a:solidFill>
        </p:spPr>
        <p:txBody>
          <a:bodyPr wrap="square" rtlCol="0">
            <a:spAutoFit/>
          </a:bodyPr>
          <a:lstStyle/>
          <a:p>
            <a:endParaRPr lang="en-US"/>
          </a:p>
        </p:txBody>
      </p:sp>
      <p:sp>
        <p:nvSpPr>
          <p:cNvPr id="8" name="TextBox 7">
            <a:extLst>
              <a:ext uri="{FF2B5EF4-FFF2-40B4-BE49-F238E27FC236}">
                <a16:creationId xmlns:a16="http://schemas.microsoft.com/office/drawing/2014/main" id="{59E7D195-4C18-1413-B23A-FD962E985F9D}"/>
              </a:ext>
            </a:extLst>
          </p:cNvPr>
          <p:cNvSpPr txBox="1"/>
          <p:nvPr/>
        </p:nvSpPr>
        <p:spPr>
          <a:xfrm>
            <a:off x="7381754" y="5321776"/>
            <a:ext cx="4290646" cy="923330"/>
          </a:xfrm>
          <a:prstGeom prst="rect">
            <a:avLst/>
          </a:prstGeom>
          <a:noFill/>
          <a:ln>
            <a:no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GT" b="0" i="0" u="none" strike="noStrike" kern="1200" cap="none" spc="0" normalizeH="0" baseline="0" dirty="0">
                <a:ln>
                  <a:noFill/>
                </a:ln>
                <a:effectLst/>
                <a:uLnTx/>
                <a:uFillTx/>
                <a:ea typeface="+mn-ea"/>
                <a:cs typeface="+mn-cs"/>
              </a:rPr>
              <a:t>Lograr los mejores resultados sanitarios para las personas, los animales, las plantas y nuestro ambiente</a:t>
            </a:r>
          </a:p>
        </p:txBody>
      </p:sp>
      <p:pic>
        <p:nvPicPr>
          <p:cNvPr id="13" name="Picture 12">
            <a:extLst>
              <a:ext uri="{FF2B5EF4-FFF2-40B4-BE49-F238E27FC236}">
                <a16:creationId xmlns:a16="http://schemas.microsoft.com/office/drawing/2014/main" id="{60859D48-CE15-41BF-DD31-3C78566D2AA0}"/>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a:solidFill>
            <a:schemeClr val="bg1"/>
          </a:solidFill>
        </p:spPr>
      </p:pic>
    </p:spTree>
    <p:extLst>
      <p:ext uri="{BB962C8B-B14F-4D97-AF65-F5344CB8AC3E}">
        <p14:creationId xmlns:p14="http://schemas.microsoft.com/office/powerpoint/2010/main" val="3682457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een and black background&#10;&#10;Description automatically generated with medium confidence">
            <a:extLst>
              <a:ext uri="{FF2B5EF4-FFF2-40B4-BE49-F238E27FC236}">
                <a16:creationId xmlns:a16="http://schemas.microsoft.com/office/drawing/2014/main" id="{4D7BBC57-1C8B-C397-065F-814329BC5D77}"/>
              </a:ext>
            </a:extLst>
          </p:cNvPr>
          <p:cNvPicPr>
            <a:picLocks noChangeAspect="1"/>
          </p:cNvPicPr>
          <p:nvPr/>
        </p:nvPicPr>
        <p:blipFill rotWithShape="1">
          <a:blip r:embed="rId3">
            <a:extLst>
              <a:ext uri="{28A0092B-C50C-407E-A947-70E740481C1C}">
                <a14:useLocalDpi xmlns:a14="http://schemas.microsoft.com/office/drawing/2010/main" val="0"/>
              </a:ext>
            </a:extLst>
          </a:blip>
          <a:srcRect l="337" r="70197"/>
          <a:stretch/>
        </p:blipFill>
        <p:spPr>
          <a:xfrm>
            <a:off x="545161" y="2858977"/>
            <a:ext cx="3250001" cy="3999023"/>
          </a:xfrm>
          <a:prstGeom prst="ellipse">
            <a:avLst/>
          </a:prstGeom>
        </p:spPr>
      </p:pic>
      <p:sp>
        <p:nvSpPr>
          <p:cNvPr id="5" name="Title 4">
            <a:extLst>
              <a:ext uri="{FF2B5EF4-FFF2-40B4-BE49-F238E27FC236}">
                <a16:creationId xmlns:a16="http://schemas.microsoft.com/office/drawing/2014/main" id="{548838EB-EEDE-87CA-3708-F9699D812278}"/>
              </a:ext>
            </a:extLst>
          </p:cNvPr>
          <p:cNvSpPr>
            <a:spLocks noGrp="1"/>
          </p:cNvSpPr>
          <p:nvPr>
            <p:ph type="title"/>
          </p:nvPr>
        </p:nvSpPr>
        <p:spPr/>
        <p:txBody>
          <a:bodyPr/>
          <a:lstStyle/>
          <a:p>
            <a:r>
              <a:rPr lang="en-US" dirty="0">
                <a:latin typeface="Franklin Gothic Medium" panose="020B0603020102020204" pitchFamily="34" charset="0"/>
              </a:rPr>
              <a:t>Impacto en todos los sectores</a:t>
            </a:r>
          </a:p>
        </p:txBody>
      </p:sp>
      <p:sp>
        <p:nvSpPr>
          <p:cNvPr id="4" name="Text Placeholder 3">
            <a:extLst>
              <a:ext uri="{FF2B5EF4-FFF2-40B4-BE49-F238E27FC236}">
                <a16:creationId xmlns:a16="http://schemas.microsoft.com/office/drawing/2014/main" id="{CAB3411B-D1DE-7A2A-76BF-A0FF9FCD8974}"/>
              </a:ext>
            </a:extLst>
          </p:cNvPr>
          <p:cNvSpPr>
            <a:spLocks noGrp="1"/>
          </p:cNvSpPr>
          <p:nvPr>
            <p:ph sz="half" idx="2"/>
          </p:nvPr>
        </p:nvSpPr>
        <p:spPr>
          <a:xfrm>
            <a:off x="838199" y="1478857"/>
            <a:ext cx="10823917" cy="4639309"/>
          </a:xfrm>
        </p:spPr>
        <p:txBody>
          <a:bodyPr lIns="91440" tIns="45720" rIns="91440" bIns="45720" anchor="t"/>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s-ES" sz="2800" u="none" strike="noStrike" kern="1200" cap="none" spc="0" normalizeH="0" baseline="0" noProof="0" dirty="0">
                <a:ln>
                  <a:noFill/>
                </a:ln>
                <a:effectLst/>
                <a:uLnTx/>
                <a:uFillTx/>
                <a:latin typeface="Arial"/>
                <a:cs typeface="Arial"/>
              </a:rPr>
              <a:t>Kampupto, con una población de 250,000 habitantes, es un hermoso pueblo pesquero. El pueblo depende en gran medida 			del río Kampupto para la pesca y la agricultura. </a:t>
            </a:r>
            <a:r>
              <a:rPr lang="es-ES" dirty="0">
                <a:latin typeface="Arial"/>
                <a:cs typeface="Arial"/>
              </a:rPr>
              <a:t>Últimamente</a:t>
            </a:r>
            <a:r>
              <a:rPr kumimoji="0" lang="es-ES" sz="2800" u="none" strike="noStrike" kern="1200" cap="none" spc="0" normalizeH="0" baseline="0" noProof="0" dirty="0">
                <a:ln>
                  <a:noFill/>
                </a:ln>
                <a:effectLst/>
                <a:uLnTx/>
                <a:uFillTx/>
                <a:latin typeface="Arial"/>
                <a:cs typeface="Arial"/>
              </a:rPr>
              <a:t>,                	      los habitantes arrojan basura y desechos 	humanos al río 				           para deshacerse de ellos. El río se los lleva. La 				                    gente se mantiene sana. </a:t>
            </a:r>
          </a:p>
          <a:p>
            <a:pPr marL="0" marR="0" lvl="0" indent="0" defTabSz="457200" rtl="0" eaLnBrk="1" fontAlgn="auto" latinLnBrk="0" hangingPunct="1">
              <a:lnSpc>
                <a:spcPct val="100000"/>
              </a:lnSpc>
              <a:spcBef>
                <a:spcPts val="0"/>
              </a:spcBef>
              <a:spcAft>
                <a:spcPts val="0"/>
              </a:spcAft>
              <a:buClrTx/>
              <a:buSzTx/>
              <a:buFontTx/>
              <a:buNone/>
              <a:tabLst/>
              <a:defRPr/>
            </a:pPr>
            <a:endParaRPr kumimoji="0" lang="es-ES" sz="2400" b="0" i="1" u="none" strike="noStrike" kern="1200" cap="none" spc="0" normalizeH="0" baseline="0" noProof="0" dirty="0">
              <a:ln>
                <a:noFill/>
              </a:ln>
              <a:effectLst/>
              <a:uLnTx/>
              <a:uFillTx/>
              <a:latin typeface="Trebuchet MS" panose="020B0603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400" b="0" i="1"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6" name="TextBox 5">
            <a:extLst>
              <a:ext uri="{FF2B5EF4-FFF2-40B4-BE49-F238E27FC236}">
                <a16:creationId xmlns:a16="http://schemas.microsoft.com/office/drawing/2014/main" id="{780CAF91-4064-4B35-3C16-E5957AE78F46}"/>
              </a:ext>
            </a:extLst>
          </p:cNvPr>
          <p:cNvSpPr txBox="1"/>
          <p:nvPr/>
        </p:nvSpPr>
        <p:spPr>
          <a:xfrm>
            <a:off x="4076700" y="4400825"/>
            <a:ext cx="7210425" cy="1815882"/>
          </a:xfrm>
          <a:prstGeom prst="rect">
            <a:avLst/>
          </a:prstGeom>
          <a:noFill/>
        </p:spPr>
        <p:txBody>
          <a:bodyPr wrap="square" lIns="91440" tIns="45720" rIns="91440" bIns="45720" rtlCol="0" anchor="t">
            <a:spAutoFit/>
          </a:bodyPr>
          <a:lstStyle/>
          <a:p>
            <a:pPr algn="ctr"/>
            <a:r>
              <a:rPr kumimoji="0" lang="es-ES" sz="2800" b="1" u="none" strike="noStrike" kern="1200" cap="none" spc="0" normalizeH="0" baseline="0" noProof="0" dirty="0">
                <a:ln>
                  <a:noFill/>
                </a:ln>
                <a:solidFill>
                  <a:srgbClr val="00943B"/>
                </a:solidFill>
                <a:effectLst/>
                <a:uLnTx/>
                <a:uFillTx/>
                <a:latin typeface="Arial"/>
                <a:cs typeface="Arial"/>
              </a:rPr>
              <a:t>Desde la </a:t>
            </a:r>
            <a:r>
              <a:rPr lang="es-ES" sz="2800" b="1" dirty="0">
                <a:solidFill>
                  <a:srgbClr val="00943B"/>
                </a:solidFill>
                <a:latin typeface="Arial"/>
                <a:cs typeface="Arial"/>
              </a:rPr>
              <a:t>perspectiva </a:t>
            </a:r>
            <a:r>
              <a:rPr kumimoji="0" lang="es-ES" sz="2800" b="1" u="none" strike="noStrike" kern="1200" cap="none" spc="0" normalizeH="0" baseline="0" noProof="0" dirty="0">
                <a:ln>
                  <a:noFill/>
                </a:ln>
                <a:solidFill>
                  <a:srgbClr val="00943B"/>
                </a:solidFill>
                <a:effectLst/>
                <a:uLnTx/>
                <a:uFillTx/>
                <a:latin typeface="Arial"/>
                <a:cs typeface="Arial"/>
              </a:rPr>
              <a:t>de Una Sola </a:t>
            </a:r>
            <a:r>
              <a:rPr lang="es-ES" sz="2800" b="1" dirty="0">
                <a:solidFill>
                  <a:srgbClr val="00943B"/>
                </a:solidFill>
                <a:latin typeface="Arial"/>
                <a:cs typeface="Arial"/>
              </a:rPr>
              <a:t>S</a:t>
            </a:r>
            <a:r>
              <a:rPr kumimoji="0" lang="es-ES" sz="2800" b="1" u="none" strike="noStrike" kern="1200" cap="none" spc="0" normalizeH="0" baseline="0" noProof="0" dirty="0">
                <a:ln>
                  <a:noFill/>
                </a:ln>
                <a:solidFill>
                  <a:srgbClr val="00943B"/>
                </a:solidFill>
                <a:effectLst/>
                <a:uLnTx/>
                <a:uFillTx/>
                <a:latin typeface="Arial"/>
                <a:cs typeface="Arial"/>
              </a:rPr>
              <a:t>alud, ¿cuáles son las consecuencias más generales para otras personas, animales y el ambiente?</a:t>
            </a:r>
            <a:endParaRPr lang="es-ES" sz="2800" dirty="0">
              <a:solidFill>
                <a:srgbClr val="00943B"/>
              </a:solidFill>
              <a:latin typeface="Arial"/>
              <a:cs typeface="Arial"/>
            </a:endParaRPr>
          </a:p>
        </p:txBody>
      </p:sp>
      <p:pic>
        <p:nvPicPr>
          <p:cNvPr id="2056" name="Picture 8" descr="One Health Infographic Diagram Three Sectors Stock Vector (Royalty Free)  1625053015 | Shutterstock">
            <a:extLst>
              <a:ext uri="{FF2B5EF4-FFF2-40B4-BE49-F238E27FC236}">
                <a16:creationId xmlns:a16="http://schemas.microsoft.com/office/drawing/2014/main" id="{8C520F5F-4C65-5BEF-E5C0-CEA2DCA06FC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26" t="8247" r="8885" b="12794"/>
          <a:stretch/>
        </p:blipFill>
        <p:spPr bwMode="auto">
          <a:xfrm>
            <a:off x="562708" y="2779027"/>
            <a:ext cx="1190586" cy="119318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149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6">
            <a:extLst>
              <a:ext uri="{FF2B5EF4-FFF2-40B4-BE49-F238E27FC236}">
                <a16:creationId xmlns:a16="http://schemas.microsoft.com/office/drawing/2014/main" id="{84446380-455E-4C98-9257-64963BFB56A6}"/>
              </a:ext>
            </a:extLst>
          </p:cNvPr>
          <p:cNvSpPr>
            <a:spLocks noGrp="1" noChangeAspect="1" noChangeArrowheads="1"/>
          </p:cNvSpPr>
          <p:nvPr>
            <p:ph sz="half" idx="2"/>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noAutofit/>
          </a:bodyPr>
          <a:lstStyle/>
          <a:p>
            <a:r>
              <a:rPr lang="es-ES" sz="2400" dirty="0"/>
              <a:t>Enfermedades zoonóticas</a:t>
            </a:r>
          </a:p>
          <a:p>
            <a:r>
              <a:rPr lang="es-ES" sz="2400" dirty="0"/>
              <a:t>Enfermedades transmitidas por vectores</a:t>
            </a:r>
          </a:p>
          <a:p>
            <a:r>
              <a:rPr lang="es-ES" sz="2400" dirty="0"/>
              <a:t>Enfermedades transfronterizas</a:t>
            </a:r>
          </a:p>
          <a:p>
            <a:r>
              <a:rPr lang="es-ES" sz="2400" dirty="0"/>
              <a:t>Seguridad alimentaria</a:t>
            </a:r>
          </a:p>
          <a:p>
            <a:r>
              <a:rPr lang="es-ES" sz="2400" dirty="0"/>
              <a:t>Resistencia a los antimicrobianos</a:t>
            </a:r>
          </a:p>
          <a:p>
            <a:r>
              <a:rPr lang="es-ES" sz="2400" dirty="0"/>
              <a:t>Salud ambiental</a:t>
            </a:r>
          </a:p>
          <a:p>
            <a:r>
              <a:rPr lang="es-ES" sz="2400" dirty="0"/>
              <a:t>Bioterrorismo </a:t>
            </a:r>
          </a:p>
          <a:p>
            <a:r>
              <a:rPr lang="es-ES" sz="2400" dirty="0"/>
              <a:t>Biodiversidad</a:t>
            </a:r>
          </a:p>
          <a:p>
            <a:r>
              <a:rPr lang="es-ES" sz="2400" dirty="0"/>
              <a:t>Enfermedades crónicas</a:t>
            </a:r>
          </a:p>
          <a:p>
            <a:r>
              <a:rPr lang="es-ES" sz="2400" dirty="0"/>
              <a:t>Cambio climático</a:t>
            </a:r>
          </a:p>
          <a:p>
            <a:pPr marL="0" indent="0">
              <a:buFont typeface="Arial" panose="020B0604020202020204" pitchFamily="34" charset="0"/>
              <a:buNone/>
            </a:pPr>
            <a:r>
              <a:rPr lang="en-US" sz="2200" dirty="0"/>
              <a:t>			</a:t>
            </a:r>
            <a:endParaRPr lang="en-US" sz="2200" b="1" dirty="0"/>
          </a:p>
        </p:txBody>
      </p:sp>
      <p:sp>
        <p:nvSpPr>
          <p:cNvPr id="2" name="Title 1">
            <a:extLst>
              <a:ext uri="{FF2B5EF4-FFF2-40B4-BE49-F238E27FC236}">
                <a16:creationId xmlns:a16="http://schemas.microsoft.com/office/drawing/2014/main" id="{11E1DF61-9754-481F-8297-5E7D7FC5EF95}"/>
              </a:ext>
            </a:extLst>
          </p:cNvPr>
          <p:cNvSpPr>
            <a:spLocks noGrp="1"/>
          </p:cNvSpPr>
          <p:nvPr>
            <p:ph type="title"/>
          </p:nvPr>
        </p:nvSpPr>
        <p:spPr/>
        <p:txBody>
          <a:bodyPr lIns="91440" tIns="45720" rIns="91440" bIns="45720" anchor="t"/>
          <a:lstStyle/>
          <a:p>
            <a:r>
              <a:rPr lang="en-US" dirty="0"/>
              <a:t>Una Sola Salud incluye...</a:t>
            </a:r>
          </a:p>
        </p:txBody>
      </p:sp>
      <p:sp>
        <p:nvSpPr>
          <p:cNvPr id="9" name="TextBox 8">
            <a:extLst>
              <a:ext uri="{FF2B5EF4-FFF2-40B4-BE49-F238E27FC236}">
                <a16:creationId xmlns:a16="http://schemas.microsoft.com/office/drawing/2014/main" id="{1E3250B3-AB7A-A3D8-AD94-EA735F0B1D13}"/>
              </a:ext>
            </a:extLst>
          </p:cNvPr>
          <p:cNvSpPr txBox="1"/>
          <p:nvPr/>
        </p:nvSpPr>
        <p:spPr>
          <a:xfrm>
            <a:off x="4708562" y="6053032"/>
            <a:ext cx="2759037"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Arial"/>
                <a:ea typeface="+mn-ea"/>
                <a:cs typeface="+mn-cs"/>
              </a:rPr>
              <a:t>... ¡y </a:t>
            </a:r>
            <a:r>
              <a:rPr kumimoji="0" lang="es-ES" sz="2400" b="1" i="0" u="none" strike="noStrike" kern="1200" cap="none" spc="0" normalizeH="0" baseline="0" dirty="0">
                <a:ln>
                  <a:noFill/>
                </a:ln>
                <a:solidFill>
                  <a:prstClr val="black"/>
                </a:solidFill>
                <a:effectLst/>
                <a:uLnTx/>
                <a:uFillTx/>
                <a:latin typeface="Arial"/>
                <a:ea typeface="+mn-ea"/>
                <a:cs typeface="+mn-cs"/>
              </a:rPr>
              <a:t>mucho más!</a:t>
            </a:r>
            <a:endParaRPr kumimoji="0" lang="es-ES" sz="2400" b="0" i="0" u="none" strike="noStrike" kern="1200" cap="none" spc="0" normalizeH="0" baseline="0" dirty="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
              <a:ea typeface="+mn-ea"/>
              <a:cs typeface="+mn-cs"/>
            </a:endParaRPr>
          </a:p>
        </p:txBody>
      </p:sp>
      <p:sp>
        <p:nvSpPr>
          <p:cNvPr id="10" name="Rectangle 9">
            <a:extLst>
              <a:ext uri="{FF2B5EF4-FFF2-40B4-BE49-F238E27FC236}">
                <a16:creationId xmlns:a16="http://schemas.microsoft.com/office/drawing/2014/main" id="{F4A36F86-EBA0-F1CB-8CF8-26C1639C8481}"/>
              </a:ext>
            </a:extLst>
          </p:cNvPr>
          <p:cNvSpPr/>
          <p:nvPr/>
        </p:nvSpPr>
        <p:spPr>
          <a:xfrm>
            <a:off x="7196296" y="486491"/>
            <a:ext cx="271303" cy="4530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pic>
        <p:nvPicPr>
          <p:cNvPr id="4" name="Picture 3">
            <a:extLst>
              <a:ext uri="{FF2B5EF4-FFF2-40B4-BE49-F238E27FC236}">
                <a16:creationId xmlns:a16="http://schemas.microsoft.com/office/drawing/2014/main" id="{69F45F72-F385-DC4D-3FC0-4CE470A444A1}"/>
              </a:ext>
            </a:extLst>
          </p:cNvPr>
          <p:cNvPicPr>
            <a:picLocks noChangeAspect="1"/>
          </p:cNvPicPr>
          <p:nvPr/>
        </p:nvPicPr>
        <p:blipFill rotWithShape="1">
          <a:blip r:embed="rId3"/>
          <a:srcRect l="972"/>
          <a:stretch/>
        </p:blipFill>
        <p:spPr>
          <a:xfrm>
            <a:off x="6928338" y="1899555"/>
            <a:ext cx="4545416" cy="3931920"/>
          </a:xfrm>
          <a:prstGeom prst="rect">
            <a:avLst/>
          </a:prstGeom>
        </p:spPr>
      </p:pic>
    </p:spTree>
    <p:extLst>
      <p:ext uri="{BB962C8B-B14F-4D97-AF65-F5344CB8AC3E}">
        <p14:creationId xmlns:p14="http://schemas.microsoft.com/office/powerpoint/2010/main" val="964804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PI-WIN webinar: Emerging zoonotic diseases and the One Health approach: A  webinar series overview">
            <a:extLst>
              <a:ext uri="{FF2B5EF4-FFF2-40B4-BE49-F238E27FC236}">
                <a16:creationId xmlns:a16="http://schemas.microsoft.com/office/drawing/2014/main" id="{BF11FA4A-E1B6-B239-B307-301516175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1729" y="2240928"/>
            <a:ext cx="5551167" cy="310865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2">
            <a:extLst>
              <a:ext uri="{FF2B5EF4-FFF2-40B4-BE49-F238E27FC236}">
                <a16:creationId xmlns:a16="http://schemas.microsoft.com/office/drawing/2014/main" id="{01413385-C79C-C7ED-7E3B-AD889461B993}"/>
              </a:ext>
            </a:extLst>
          </p:cNvPr>
          <p:cNvSpPr>
            <a:spLocks noGrp="1"/>
          </p:cNvSpPr>
          <p:nvPr>
            <p:ph type="title"/>
          </p:nvPr>
        </p:nvSpPr>
        <p:spPr>
          <a:prstGeom prst="rect">
            <a:avLst/>
          </a:prstGeom>
        </p:spPr>
        <p:txBody>
          <a:bodyPr lIns="91440" tIns="45720" rIns="91440" bIns="45720" anchor="t"/>
          <a:lstStyle/>
          <a:p>
            <a:r>
              <a:rPr lang="en-US" dirty="0">
                <a:latin typeface="Franklin Gothic Medium"/>
              </a:rPr>
              <a:t>Actores en enfoque Una Sola Salud </a:t>
            </a:r>
          </a:p>
        </p:txBody>
      </p:sp>
      <p:sp>
        <p:nvSpPr>
          <p:cNvPr id="19" name="TextBox 18">
            <a:extLst>
              <a:ext uri="{FF2B5EF4-FFF2-40B4-BE49-F238E27FC236}">
                <a16:creationId xmlns:a16="http://schemas.microsoft.com/office/drawing/2014/main" id="{00CBCC68-8ADE-3BAA-5AD7-E35D5725868A}"/>
              </a:ext>
            </a:extLst>
          </p:cNvPr>
          <p:cNvSpPr txBox="1"/>
          <p:nvPr/>
        </p:nvSpPr>
        <p:spPr>
          <a:xfrm>
            <a:off x="809610" y="1482518"/>
            <a:ext cx="3981437" cy="1938992"/>
          </a:xfrm>
          <a:prstGeom prst="rect">
            <a:avLst/>
          </a:prstGeom>
          <a:noFill/>
        </p:spPr>
        <p:txBody>
          <a:bodyPr wrap="square">
            <a:spAutoFit/>
          </a:bodyPr>
          <a:lstStyle/>
          <a:p>
            <a:pPr marL="342900" indent="-342900">
              <a:buClr>
                <a:srgbClr val="00943B"/>
              </a:buClr>
              <a:buFont typeface="Wingdings" panose="05000000000000000000" pitchFamily="2" charset="2"/>
              <a:buChar char="§"/>
            </a:pPr>
            <a:r>
              <a:rPr lang="es-ES" sz="2000" dirty="0">
                <a:latin typeface="Arial "/>
              </a:rPr>
              <a:t>Profesionales de la </a:t>
            </a:r>
            <a:br>
              <a:rPr lang="es-ES" sz="2000" dirty="0">
                <a:latin typeface="Arial "/>
              </a:rPr>
            </a:br>
            <a:r>
              <a:rPr lang="es-ES" sz="2000" dirty="0">
                <a:latin typeface="Arial "/>
              </a:rPr>
              <a:t>salud pública</a:t>
            </a:r>
          </a:p>
          <a:p>
            <a:pPr marL="342900" indent="-342900">
              <a:buClr>
                <a:srgbClr val="00943B"/>
              </a:buClr>
              <a:buFont typeface="Wingdings" panose="05000000000000000000" pitchFamily="2" charset="2"/>
              <a:buChar char="§"/>
            </a:pPr>
            <a:r>
              <a:rPr lang="es-ES" sz="2000" dirty="0">
                <a:latin typeface="Arial "/>
              </a:rPr>
              <a:t>Epidemiólogos</a:t>
            </a:r>
          </a:p>
          <a:p>
            <a:pPr marL="342900" indent="-342900">
              <a:buClr>
                <a:srgbClr val="00943B"/>
              </a:buClr>
              <a:buFont typeface="Wingdings" panose="05000000000000000000" pitchFamily="2" charset="2"/>
              <a:buChar char="§"/>
            </a:pPr>
            <a:r>
              <a:rPr lang="es-ES" sz="2000" dirty="0">
                <a:latin typeface="Arial "/>
              </a:rPr>
              <a:t>Estadísticos</a:t>
            </a:r>
          </a:p>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Educadores y                comunicadores sanitarios</a:t>
            </a:r>
          </a:p>
        </p:txBody>
      </p:sp>
      <p:sp>
        <p:nvSpPr>
          <p:cNvPr id="21" name="TextBox 20">
            <a:extLst>
              <a:ext uri="{FF2B5EF4-FFF2-40B4-BE49-F238E27FC236}">
                <a16:creationId xmlns:a16="http://schemas.microsoft.com/office/drawing/2014/main" id="{6D9BAA63-25DA-1359-C161-33AC343068B2}"/>
              </a:ext>
            </a:extLst>
          </p:cNvPr>
          <p:cNvSpPr txBox="1"/>
          <p:nvPr/>
        </p:nvSpPr>
        <p:spPr>
          <a:xfrm>
            <a:off x="7800118" y="2978303"/>
            <a:ext cx="4413370" cy="1631216"/>
          </a:xfrm>
          <a:prstGeom prst="rect">
            <a:avLst/>
          </a:prstGeom>
          <a:noFill/>
        </p:spPr>
        <p:txBody>
          <a:bodyPr wrap="square">
            <a:spAutoFit/>
          </a:bodyPr>
          <a:lstStyle/>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Profesionales de la salud </a:t>
            </a:r>
            <a:br>
              <a:rPr lang="es-ES" sz="2000" dirty="0">
                <a:latin typeface="Arial" panose="020B0604020202020204" pitchFamily="34" charset="0"/>
                <a:cs typeface="Arial" panose="020B0604020202020204" pitchFamily="34" charset="0"/>
              </a:rPr>
            </a:br>
            <a:r>
              <a:rPr lang="es-ES" sz="2000" dirty="0">
                <a:latin typeface="Arial" panose="020B0604020202020204" pitchFamily="34" charset="0"/>
                <a:cs typeface="Arial" panose="020B0604020202020204" pitchFamily="34" charset="0"/>
              </a:rPr>
              <a:t>humana</a:t>
            </a:r>
          </a:p>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Médicos y enfermeros</a:t>
            </a:r>
          </a:p>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Dentistas</a:t>
            </a:r>
          </a:p>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Oftalmólogos             </a:t>
            </a:r>
          </a:p>
        </p:txBody>
      </p:sp>
      <p:sp>
        <p:nvSpPr>
          <p:cNvPr id="23" name="TextBox 22">
            <a:extLst>
              <a:ext uri="{FF2B5EF4-FFF2-40B4-BE49-F238E27FC236}">
                <a16:creationId xmlns:a16="http://schemas.microsoft.com/office/drawing/2014/main" id="{9A29B7B6-CFE9-650B-72E1-D1DBF10A64DF}"/>
              </a:ext>
            </a:extLst>
          </p:cNvPr>
          <p:cNvSpPr txBox="1"/>
          <p:nvPr/>
        </p:nvSpPr>
        <p:spPr>
          <a:xfrm>
            <a:off x="800418" y="4977743"/>
            <a:ext cx="4803213" cy="1015663"/>
          </a:xfrm>
          <a:prstGeom prst="rect">
            <a:avLst/>
          </a:prstGeom>
          <a:noFill/>
        </p:spPr>
        <p:txBody>
          <a:bodyPr wrap="square">
            <a:spAutoFit/>
          </a:bodyPr>
          <a:lstStyle/>
          <a:p>
            <a:pPr marL="342900" indent="-342900">
              <a:buClr>
                <a:srgbClr val="00943B"/>
              </a:buClr>
              <a:buFont typeface="Wingdings" panose="05000000000000000000" pitchFamily="2" charset="2"/>
              <a:buChar char="§"/>
            </a:pPr>
            <a:r>
              <a:rPr lang="es-ES" sz="2000" dirty="0">
                <a:latin typeface="Arial "/>
              </a:rPr>
              <a:t>Laboratoristas</a:t>
            </a:r>
          </a:p>
          <a:p>
            <a:pPr marL="342900" indent="-342900">
              <a:buClr>
                <a:srgbClr val="00943B"/>
              </a:buClr>
              <a:buFont typeface="Wingdings" panose="05000000000000000000" pitchFamily="2" charset="2"/>
              <a:buChar char="§"/>
            </a:pPr>
            <a:r>
              <a:rPr lang="es-ES" sz="2000" dirty="0">
                <a:latin typeface="Arial "/>
              </a:rPr>
              <a:t>Inspectores de salud y alimentos</a:t>
            </a:r>
          </a:p>
          <a:p>
            <a:pPr marL="342900" indent="-342900">
              <a:buClr>
                <a:srgbClr val="00943B"/>
              </a:buClr>
              <a:buFont typeface="Wingdings" panose="05000000000000000000" pitchFamily="2" charset="2"/>
              <a:buChar char="§"/>
            </a:pPr>
            <a:r>
              <a:rPr lang="es-ES" sz="2000" dirty="0">
                <a:latin typeface="Arial "/>
              </a:rPr>
              <a:t>Profesionales de la salud ambiental </a:t>
            </a:r>
          </a:p>
        </p:txBody>
      </p:sp>
      <p:sp>
        <p:nvSpPr>
          <p:cNvPr id="25" name="TextBox 24">
            <a:extLst>
              <a:ext uri="{FF2B5EF4-FFF2-40B4-BE49-F238E27FC236}">
                <a16:creationId xmlns:a16="http://schemas.microsoft.com/office/drawing/2014/main" id="{086BCBD7-0E9D-AEBE-71D0-617D0EE2A1DF}"/>
              </a:ext>
            </a:extLst>
          </p:cNvPr>
          <p:cNvSpPr txBox="1"/>
          <p:nvPr/>
        </p:nvSpPr>
        <p:spPr>
          <a:xfrm>
            <a:off x="800418" y="3526184"/>
            <a:ext cx="3518364" cy="1323439"/>
          </a:xfrm>
          <a:prstGeom prst="rect">
            <a:avLst/>
          </a:prstGeom>
          <a:noFill/>
        </p:spPr>
        <p:txBody>
          <a:bodyPr wrap="square">
            <a:spAutoFit/>
          </a:bodyPr>
          <a:lstStyle/>
          <a:p>
            <a:pPr marL="342900" indent="-342900">
              <a:buClr>
                <a:srgbClr val="00943B"/>
              </a:buClr>
              <a:buFont typeface="Wingdings" panose="05000000000000000000" pitchFamily="2" charset="2"/>
              <a:buChar char="§"/>
            </a:pPr>
            <a:r>
              <a:rPr lang="es-ES" sz="2000" dirty="0">
                <a:latin typeface="Arial "/>
              </a:rPr>
              <a:t>Funcionarios de                  salud animal</a:t>
            </a:r>
          </a:p>
          <a:p>
            <a:pPr marL="342900" indent="-342900">
              <a:buClr>
                <a:srgbClr val="00943B"/>
              </a:buClr>
              <a:buFont typeface="Wingdings" panose="05000000000000000000" pitchFamily="2" charset="2"/>
              <a:buChar char="§"/>
            </a:pPr>
            <a:r>
              <a:rPr lang="es-ES" sz="2000" dirty="0">
                <a:latin typeface="Arial "/>
              </a:rPr>
              <a:t>Veterinarios</a:t>
            </a:r>
          </a:p>
          <a:p>
            <a:pPr marL="342900" indent="-342900">
              <a:buClr>
                <a:srgbClr val="00943B"/>
              </a:buClr>
              <a:buFont typeface="Wingdings" panose="05000000000000000000" pitchFamily="2" charset="2"/>
              <a:buChar char="§"/>
            </a:pPr>
            <a:r>
              <a:rPr lang="es-ES" sz="2000" dirty="0">
                <a:latin typeface="Arial "/>
              </a:rPr>
              <a:t>Técnicos veterinarios </a:t>
            </a:r>
          </a:p>
        </p:txBody>
      </p:sp>
      <p:sp>
        <p:nvSpPr>
          <p:cNvPr id="27" name="TextBox 26">
            <a:extLst>
              <a:ext uri="{FF2B5EF4-FFF2-40B4-BE49-F238E27FC236}">
                <a16:creationId xmlns:a16="http://schemas.microsoft.com/office/drawing/2014/main" id="{6E66B8CA-BF8B-E285-BC95-53DEB23BD3E9}"/>
              </a:ext>
            </a:extLst>
          </p:cNvPr>
          <p:cNvSpPr txBox="1"/>
          <p:nvPr/>
        </p:nvSpPr>
        <p:spPr>
          <a:xfrm>
            <a:off x="7826543" y="4823854"/>
            <a:ext cx="4157739" cy="1323439"/>
          </a:xfrm>
          <a:prstGeom prst="rect">
            <a:avLst/>
          </a:prstGeom>
          <a:noFill/>
        </p:spPr>
        <p:txBody>
          <a:bodyPr wrap="square" rtlCol="0">
            <a:spAutoFit/>
          </a:bodyPr>
          <a:lstStyle/>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Funcionarios de vida silvestre</a:t>
            </a:r>
          </a:p>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Entomólogos</a:t>
            </a:r>
          </a:p>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Profesionales de la agricultura </a:t>
            </a:r>
            <a:br>
              <a:rPr lang="es-ES" sz="2000" dirty="0">
                <a:latin typeface="Arial" panose="020B0604020202020204" pitchFamily="34" charset="0"/>
                <a:cs typeface="Arial" panose="020B0604020202020204" pitchFamily="34" charset="0"/>
              </a:rPr>
            </a:br>
            <a:r>
              <a:rPr lang="es-ES" sz="2000" dirty="0">
                <a:latin typeface="Arial" panose="020B0604020202020204" pitchFamily="34" charset="0"/>
                <a:cs typeface="Arial" panose="020B0604020202020204" pitchFamily="34" charset="0"/>
              </a:rPr>
              <a:t>y la ganadería</a:t>
            </a:r>
          </a:p>
        </p:txBody>
      </p:sp>
      <p:sp>
        <p:nvSpPr>
          <p:cNvPr id="32" name="TextBox 31">
            <a:extLst>
              <a:ext uri="{FF2B5EF4-FFF2-40B4-BE49-F238E27FC236}">
                <a16:creationId xmlns:a16="http://schemas.microsoft.com/office/drawing/2014/main" id="{181A8D84-495D-84BD-8B43-1BF1F014AEA6}"/>
              </a:ext>
            </a:extLst>
          </p:cNvPr>
          <p:cNvSpPr txBox="1"/>
          <p:nvPr/>
        </p:nvSpPr>
        <p:spPr>
          <a:xfrm>
            <a:off x="7800118" y="1714863"/>
            <a:ext cx="3425866" cy="1015663"/>
          </a:xfrm>
          <a:prstGeom prst="rect">
            <a:avLst/>
          </a:prstGeom>
          <a:noFill/>
        </p:spPr>
        <p:txBody>
          <a:bodyPr wrap="square" rtlCol="0">
            <a:spAutoFit/>
          </a:bodyPr>
          <a:lstStyle/>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Antropólogos médicos</a:t>
            </a:r>
          </a:p>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Sociólogos</a:t>
            </a:r>
          </a:p>
          <a:p>
            <a:pPr marL="342900" indent="-342900">
              <a:buClr>
                <a:srgbClr val="00943B"/>
              </a:buClr>
              <a:buFont typeface="Wingdings" panose="05000000000000000000" pitchFamily="2" charset="2"/>
              <a:buChar char="§"/>
            </a:pPr>
            <a:r>
              <a:rPr lang="es-ES" sz="2000" dirty="0">
                <a:latin typeface="Arial" panose="020B0604020202020204" pitchFamily="34" charset="0"/>
                <a:cs typeface="Arial" panose="020B0604020202020204" pitchFamily="34" charset="0"/>
              </a:rPr>
              <a:t>Trabajadores sociales</a:t>
            </a:r>
          </a:p>
        </p:txBody>
      </p:sp>
      <p:pic>
        <p:nvPicPr>
          <p:cNvPr id="3" name="Picture 2">
            <a:extLst>
              <a:ext uri="{FF2B5EF4-FFF2-40B4-BE49-F238E27FC236}">
                <a16:creationId xmlns:a16="http://schemas.microsoft.com/office/drawing/2014/main" id="{E66EC247-0B18-F5E5-863E-3935FB93D9E6}"/>
              </a:ext>
            </a:extLst>
          </p:cNvPr>
          <p:cNvPicPr>
            <a:picLocks noChangeAspect="1"/>
          </p:cNvPicPr>
          <p:nvPr/>
        </p:nvPicPr>
        <p:blipFill>
          <a:blip r:embed="rId4"/>
          <a:stretch>
            <a:fillRect/>
          </a:stretch>
        </p:blipFill>
        <p:spPr>
          <a:xfrm>
            <a:off x="4213151" y="1998691"/>
            <a:ext cx="3658085" cy="3383130"/>
          </a:xfrm>
          <a:prstGeom prst="rect">
            <a:avLst/>
          </a:prstGeom>
        </p:spPr>
      </p:pic>
      <p:pic>
        <p:nvPicPr>
          <p:cNvPr id="6" name="Picture 5">
            <a:extLst>
              <a:ext uri="{FF2B5EF4-FFF2-40B4-BE49-F238E27FC236}">
                <a16:creationId xmlns:a16="http://schemas.microsoft.com/office/drawing/2014/main" id="{76124F63-BF41-84B0-42BB-DA6222AD5696}"/>
              </a:ext>
            </a:extLst>
          </p:cNvPr>
          <p:cNvPicPr>
            <a:picLocks noChangeAspect="1"/>
          </p:cNvPicPr>
          <p:nvPr/>
        </p:nvPicPr>
        <p:blipFill>
          <a:blip r:embed="rId5"/>
          <a:stretch>
            <a:fillRect/>
          </a:stretch>
        </p:blipFill>
        <p:spPr>
          <a:xfrm>
            <a:off x="4028258" y="1885951"/>
            <a:ext cx="3832411" cy="3435954"/>
          </a:xfrm>
          <a:prstGeom prst="rect">
            <a:avLst/>
          </a:prstGeom>
        </p:spPr>
      </p:pic>
    </p:spTree>
    <p:extLst>
      <p:ext uri="{BB962C8B-B14F-4D97-AF65-F5344CB8AC3E}">
        <p14:creationId xmlns:p14="http://schemas.microsoft.com/office/powerpoint/2010/main" val="374417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P spid="27"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Spanish_Template_12_6_202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anish_Template_12_6_2024" id="{13D704E4-A021-4E02-95E8-ABC077474595}" vid="{45F3F3E8-1F0E-4973-890A-74D7F6C6982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cd03f174-a395-49eb-8ee9-8d943e22f40d">
      <UserInfo>
        <DisplayName>SharingLinks.bd832e35-7107-440b-a337-cf2caf5f0556.Flexible.f9bf329d-61ba-4311-8fbe-6b56a8302726</DisplayName>
        <AccountId>123</AccountId>
        <AccountType/>
      </UserInfo>
      <UserInfo>
        <DisplayName>Belles, Hayley (CDC/DDID/NCEZID/OD)</DisplayName>
        <AccountId>101</AccountId>
        <AccountType/>
      </UserInfo>
    </SharedWithUsers>
    <lcf76f155ced4ddcb4097134ff3c332f xmlns="52ff0146-47b4-4d51-8c1c-03266fcd63a2">
      <Terms xmlns="http://schemas.microsoft.com/office/infopath/2007/PartnerControls"/>
    </lcf76f155ced4ddcb4097134ff3c332f>
    <TaxCatchAll xmlns="cd03f174-a395-49eb-8ee9-8d943e22f40d" xsi:nil="true"/>
    <ForReference xmlns="52ff0146-47b4-4d51-8c1c-03266fcd63a2">false</ForRefere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1cec4caab88798aa6c527385697c2251">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2ae390c631a92185dce381efc91d733f"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CA8745-D442-4406-BF12-19AD2B446EE0}">
  <ds:schemaRefs>
    <ds:schemaRef ds:uri="http://schemas.microsoft.com/sharepoint/v3/contenttype/forms"/>
  </ds:schemaRefs>
</ds:datastoreItem>
</file>

<file path=customXml/itemProps2.xml><?xml version="1.0" encoding="utf-8"?>
<ds:datastoreItem xmlns:ds="http://schemas.openxmlformats.org/officeDocument/2006/customXml" ds:itemID="{26D83549-F3AC-4AAB-AD49-CE448E41FA2B}">
  <ds:schemaRef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cd03f174-a395-49eb-8ee9-8d943e22f40d"/>
    <ds:schemaRef ds:uri="http://purl.org/dc/elements/1.1/"/>
    <ds:schemaRef ds:uri="http://www.w3.org/XML/1998/namespace"/>
    <ds:schemaRef ds:uri="52ff0146-47b4-4d51-8c1c-03266fcd63a2"/>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1D3E13BE-00D8-4975-8DB2-AF2EA15A3506}"/>
</file>

<file path=docProps/app.xml><?xml version="1.0" encoding="utf-8"?>
<Properties xmlns="http://schemas.openxmlformats.org/officeDocument/2006/extended-properties" xmlns:vt="http://schemas.openxmlformats.org/officeDocument/2006/docPropsVTypes">
  <Template>Spanish_Template_12_6_2024</Template>
  <TotalTime>615</TotalTime>
  <Words>3371</Words>
  <Application>Microsoft Office PowerPoint</Application>
  <PresentationFormat>Widescreen</PresentationFormat>
  <Paragraphs>292</Paragraphs>
  <Slides>16</Slides>
  <Notes>16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16</vt:i4>
      </vt:variant>
    </vt:vector>
  </HeadingPairs>
  <TitlesOfParts>
    <vt:vector size="28" baseType="lpstr">
      <vt:lpstr>Arial</vt:lpstr>
      <vt:lpstr>Arial </vt:lpstr>
      <vt:lpstr>Arial Re</vt:lpstr>
      <vt:lpstr>Calibri</vt:lpstr>
      <vt:lpstr>Courier New</vt:lpstr>
      <vt:lpstr>Franklin Gothic Medium</vt:lpstr>
      <vt:lpstr>Franklin Gothic Medium Cond</vt:lpstr>
      <vt:lpstr>Georgia</vt:lpstr>
      <vt:lpstr>Times New Roman</vt:lpstr>
      <vt:lpstr>Trebuchet MS</vt:lpstr>
      <vt:lpstr>Wingdings</vt:lpstr>
      <vt:lpstr>Spanish_Template_12_6_2024</vt:lpstr>
      <vt:lpstr>PowerPoint Presentation</vt:lpstr>
      <vt:lpstr>PowerPoint Presentation</vt:lpstr>
      <vt:lpstr>PowerPoint Presentation</vt:lpstr>
      <vt:lpstr>¿Por qué promover el enfoque Una  Sola Salud?</vt:lpstr>
      <vt:lpstr>¿Qué es Una Sola Salud?</vt:lpstr>
      <vt:lpstr>Las tres C de Una Sola Salud</vt:lpstr>
      <vt:lpstr>Impacto en todos los sectores</vt:lpstr>
      <vt:lpstr>Una Sola Salud incluye...</vt:lpstr>
      <vt:lpstr>Actores en enfoque Una Sola Salud </vt:lpstr>
      <vt:lpstr>Organización Mundial de la Salud (OMS)</vt:lpstr>
      <vt:lpstr>Organización Mundial de Salud  Animal (OMSA)</vt:lpstr>
      <vt:lpstr>Organización de las Naciones Unidas para la Agricultura y la Alimentación (FAO)</vt:lpstr>
      <vt:lpstr>Programa de las Naciones Unidas para el Medio Ambiente (PNUMA)</vt:lpstr>
      <vt:lpstr>Plan de acción conjunto de Una Sola Salud</vt:lpstr>
      <vt:lpstr>Resumen</vt:lpstr>
      <vt:lpstr>Revisión de los objetivos</vt:lpstr>
    </vt:vector>
  </TitlesOfParts>
  <Company>jsi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CDC</dc:creator>
  <cp:keywords>, docId:BF02DF946AE6E5995F1C73C72C451B3E</cp:keywords>
  <cp:lastModifiedBy>Gallagher, Darby (CDC/GHC/DGHP)</cp:lastModifiedBy>
  <cp:revision>23</cp:revision>
  <cp:lastPrinted>2023-08-01T19:13:43Z</cp:lastPrinted>
  <dcterms:created xsi:type="dcterms:W3CDTF">2017-06-15T16:45:28Z</dcterms:created>
  <dcterms:modified xsi:type="dcterms:W3CDTF">2026-03-24T20:25:23Z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ediaServiceImageTags">
    <vt:lpwstr/>
  </property>
  <property fmtid="{D5CDD505-2E9C-101B-9397-08002B2CF9AE}" pid="4" name="MSIP_Label_7b94a7b8-f06c-4dfe-bdcc-9b548fd58c31_Enabled">
    <vt:lpwstr>true</vt:lpwstr>
  </property>
  <property fmtid="{D5CDD505-2E9C-101B-9397-08002B2CF9AE}" pid="5" name="MSIP_Label_7b94a7b8-f06c-4dfe-bdcc-9b548fd58c31_SetDate">
    <vt:lpwstr>2025-04-01T21:55:50Z</vt:lpwstr>
  </property>
  <property fmtid="{D5CDD505-2E9C-101B-9397-08002B2CF9AE}" pid="6" name="MSIP_Label_7b94a7b8-f06c-4dfe-bdcc-9b548fd58c31_Method">
    <vt:lpwstr>Privileged</vt:lpwstr>
  </property>
  <property fmtid="{D5CDD505-2E9C-101B-9397-08002B2CF9AE}" pid="7" name="MSIP_Label_7b94a7b8-f06c-4dfe-bdcc-9b548fd58c31_Name">
    <vt:lpwstr>7b94a7b8-f06c-4dfe-bdcc-9b548fd58c31</vt:lpwstr>
  </property>
  <property fmtid="{D5CDD505-2E9C-101B-9397-08002B2CF9AE}" pid="8" name="MSIP_Label_7b94a7b8-f06c-4dfe-bdcc-9b548fd58c31_SiteId">
    <vt:lpwstr>9ce70869-60db-44fd-abe8-d2767077fc8f</vt:lpwstr>
  </property>
  <property fmtid="{D5CDD505-2E9C-101B-9397-08002B2CF9AE}" pid="9" name="MSIP_Label_7b94a7b8-f06c-4dfe-bdcc-9b548fd58c31_ActionId">
    <vt:lpwstr>becd3434-639f-4ce6-a46c-063b88147f0b</vt:lpwstr>
  </property>
  <property fmtid="{D5CDD505-2E9C-101B-9397-08002B2CF9AE}" pid="10" name="MSIP_Label_7b94a7b8-f06c-4dfe-bdcc-9b548fd58c31_ContentBits">
    <vt:lpwstr>0</vt:lpwstr>
  </property>
  <property fmtid="{D5CDD505-2E9C-101B-9397-08002B2CF9AE}" pid="11" name="MSIP_Label_8af03ff0-41c5-4c41-b55e-fabb8fae94be_ActionId">
    <vt:lpwstr>64b39013-0d4c-4949-81c9-5d856336535a</vt:lpwstr>
  </property>
  <property fmtid="{D5CDD505-2E9C-101B-9397-08002B2CF9AE}" pid="12" name="MSIP_Label_8af03ff0-41c5-4c41-b55e-fabb8fae94be_ContentBits">
    <vt:lpwstr>0</vt:lpwstr>
  </property>
  <property fmtid="{D5CDD505-2E9C-101B-9397-08002B2CF9AE}" pid="13" name="MSIP_Label_8af03ff0-41c5-4c41-b55e-fabb8fae94be_SiteId">
    <vt:lpwstr>9ce70869-60db-44fd-abe8-d2767077fc8f</vt:lpwstr>
  </property>
  <property fmtid="{D5CDD505-2E9C-101B-9397-08002B2CF9AE}" pid="14" name="MSIP_Label_8af03ff0-41c5-4c41-b55e-fabb8fae94be_Method">
    <vt:lpwstr>Privileged</vt:lpwstr>
  </property>
  <property fmtid="{D5CDD505-2E9C-101B-9397-08002B2CF9AE}" pid="15" name="MSIP_Label_8af03ff0-41c5-4c41-b55e-fabb8fae94be_Enabled">
    <vt:lpwstr>true</vt:lpwstr>
  </property>
  <property fmtid="{D5CDD505-2E9C-101B-9397-08002B2CF9AE}" pid="16" name="MSIP_Label_8af03ff0-41c5-4c41-b55e-fabb8fae94be_Name">
    <vt:lpwstr>8af03ff0-41c5-4c41-b55e-fabb8fae94be</vt:lpwstr>
  </property>
  <property fmtid="{D5CDD505-2E9C-101B-9397-08002B2CF9AE}" pid="17" name="MSIP_Label_8af03ff0-41c5-4c41-b55e-fabb8fae94be_SetDate">
    <vt:lpwstr>2021-01-11T21:10:03Z</vt:lpwstr>
  </property>
</Properties>
</file>